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3FF521-50AB-480C-83C0-D7F4B76D21E5}">
  <a:tblStyle styleId="{293FF521-50AB-480C-83C0-D7F4B76D21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1e688b8e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1e688b8e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Handout - 2 slides/page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f268730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f268730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29b92c12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29b92c12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Add LED lights on step played, and palette button pressed</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f7c0da2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f7c0da2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2871a21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2871a21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2871a21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2871a21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Mention what -1 means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1e688b8e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1e688b8e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Cache that answer Shawn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f7c0da2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f7c0da2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f7c0da2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f7c0da2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1e688b8e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1e688b8e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Specify processor details</a:t>
            </a:r>
            <a:endParaRPr/>
          </a:p>
          <a:p>
            <a:pPr indent="0" lvl="0" marL="0" rtl="0" algn="l">
              <a:spcBef>
                <a:spcPts val="0"/>
              </a:spcBef>
              <a:spcAft>
                <a:spcPts val="0"/>
              </a:spcAft>
              <a:buNone/>
            </a:pPr>
            <a:r>
              <a:rPr lang="en"/>
              <a:t>Hardware photos after/ overlay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7d0ff505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7d0ff505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1e688b8e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1e688b8e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22e6155d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22e6155d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22e6155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22e6155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c22e6155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c22e6155d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1e9937d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1e9937d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22e6155d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22e6155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22e6155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22e6155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22e6155d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c22e6155d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22e6155d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22e6155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f7d0ff5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f7d0ff5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22e6155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22e6155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1e688b8e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1e688b8e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7d0ff50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7d0ff50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1e9937d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1e9937d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7d0ff505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7d0ff505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f7c0da2f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f7c0da2f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f7d0ff50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f7d0ff50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1e9937d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1e9937d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1e688b8e1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c1e688b8e1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rPr lang="en"/>
              <a:t>Color-code by person</a:t>
            </a:r>
            <a:endParaRPr/>
          </a:p>
          <a:p>
            <a:pPr indent="0" lvl="0" marL="0" rtl="0" algn="l">
              <a:spcBef>
                <a:spcPts val="0"/>
              </a:spcBef>
              <a:spcAft>
                <a:spcPts val="0"/>
              </a:spcAft>
              <a:buNone/>
            </a:pPr>
            <a:r>
              <a:rPr lang="en"/>
              <a:t>Fix fonts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f268730d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f268730d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7d0ff5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7d0ff5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f7d0ff505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f7d0ff505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1e688b8e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1e688b8e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1e9937d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c1e9937d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1e688b8e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1e688b8e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1e688b8e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1e688b8e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 - 10 specifications</a:t>
            </a:r>
            <a:endParaRPr/>
          </a:p>
          <a:p>
            <a:pPr indent="0" lvl="0" marL="0" rtl="0" algn="l">
              <a:spcBef>
                <a:spcPts val="0"/>
              </a:spcBef>
              <a:spcAft>
                <a:spcPts val="0"/>
              </a:spcAft>
              <a:buNone/>
            </a:pPr>
            <a:r>
              <a:rPr lang="en"/>
              <a:t>Think about how we are testing metronome accuracy</a:t>
            </a:r>
            <a:endParaRPr/>
          </a:p>
          <a:p>
            <a:pPr indent="0" lvl="0" marL="0" rtl="0" algn="l">
              <a:spcBef>
                <a:spcPts val="0"/>
              </a:spcBef>
              <a:spcAft>
                <a:spcPts val="0"/>
              </a:spcAft>
              <a:buClr>
                <a:schemeClr val="dk1"/>
              </a:buClr>
              <a:buSzPts val="1100"/>
              <a:buFont typeface="Arial"/>
              <a:buNone/>
            </a:pPr>
            <a:r>
              <a:rPr lang="en" sz="1400">
                <a:solidFill>
                  <a:schemeClr val="dk1"/>
                </a:solidFill>
              </a:rPr>
              <a:t>Metronome overlay? Record difference to metronome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UPDATE TEMPO ACCURACY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(60,000 mili-seconds)/((tempo (beat/min))*(steps/beat)))=83.333ms step interval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+/- 1.667 ms</a:t>
            </a:r>
            <a:endParaRPr sz="14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1e688b8e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1e688b8e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f26873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f26873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f53ee20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f53ee20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ext">
  <p:cSld name="Content-Block_Text">
    <p:spTree>
      <p:nvGrpSpPr>
        <p:cNvPr id="57" name="Shape 57"/>
        <p:cNvGrpSpPr/>
        <p:nvPr/>
      </p:nvGrpSpPr>
      <p:grpSpPr>
        <a:xfrm>
          <a:off x="0" y="0"/>
          <a:ext cx="0" cy="0"/>
          <a:chOff x="0" y="0"/>
          <a:chExt cx="0" cy="0"/>
        </a:xfrm>
      </p:grpSpPr>
      <p:sp>
        <p:nvSpPr>
          <p:cNvPr id="58" name="Google Shape;58;p14"/>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body"/>
          </p:nvPr>
        </p:nvSpPr>
        <p:spPr>
          <a:xfrm>
            <a:off x="472679" y="1213866"/>
            <a:ext cx="8209500" cy="2907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0" name="Google Shape;60;p14"/>
          <p:cNvSpPr txBox="1"/>
          <p:nvPr>
            <p:ph idx="2" type="body"/>
          </p:nvPr>
        </p:nvSpPr>
        <p:spPr>
          <a:xfrm>
            <a:off x="5424678" y="4819260"/>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1" name="Google Shape;61;p14"/>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Pic">
  <p:cSld name="Content-2 col_Text_Pic">
    <p:spTree>
      <p:nvGrpSpPr>
        <p:cNvPr id="62" name="Shape 62"/>
        <p:cNvGrpSpPr/>
        <p:nvPr/>
      </p:nvGrpSpPr>
      <p:grpSpPr>
        <a:xfrm>
          <a:off x="0" y="0"/>
          <a:ext cx="0" cy="0"/>
          <a:chOff x="0" y="0"/>
          <a:chExt cx="0" cy="0"/>
        </a:xfrm>
      </p:grpSpPr>
      <p:sp>
        <p:nvSpPr>
          <p:cNvPr id="63" name="Google Shape;63;p15"/>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body"/>
          </p:nvPr>
        </p:nvSpPr>
        <p:spPr>
          <a:xfrm>
            <a:off x="473202" y="1213866"/>
            <a:ext cx="49104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5" name="Google Shape;65;p15"/>
          <p:cNvSpPr/>
          <p:nvPr>
            <p:ph idx="2" type="pic"/>
          </p:nvPr>
        </p:nvSpPr>
        <p:spPr>
          <a:xfrm>
            <a:off x="5548122" y="1214438"/>
            <a:ext cx="3141000" cy="2907600"/>
          </a:xfrm>
          <a:prstGeom prst="rect">
            <a:avLst/>
          </a:prstGeom>
          <a:noFill/>
          <a:ln>
            <a:noFill/>
          </a:ln>
        </p:spPr>
      </p:sp>
      <p:sp>
        <p:nvSpPr>
          <p:cNvPr id="66" name="Google Shape;66;p15"/>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5"/>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Chart">
  <p:cSld name="Content-2 col_Text_Chart">
    <p:spTree>
      <p:nvGrpSpPr>
        <p:cNvPr id="68" name="Shape 68"/>
        <p:cNvGrpSpPr/>
        <p:nvPr/>
      </p:nvGrpSpPr>
      <p:grpSpPr>
        <a:xfrm>
          <a:off x="0" y="0"/>
          <a:ext cx="0" cy="0"/>
          <a:chOff x="0" y="0"/>
          <a:chExt cx="0" cy="0"/>
        </a:xfrm>
      </p:grpSpPr>
      <p:sp>
        <p:nvSpPr>
          <p:cNvPr id="69" name="Google Shape;69;p16"/>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ph idx="1" type="body"/>
          </p:nvPr>
        </p:nvSpPr>
        <p:spPr>
          <a:xfrm>
            <a:off x="472679" y="1213866"/>
            <a:ext cx="49113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6"/>
          <p:cNvSpPr/>
          <p:nvPr>
            <p:ph idx="2" type="chart"/>
          </p:nvPr>
        </p:nvSpPr>
        <p:spPr>
          <a:xfrm>
            <a:off x="5548122" y="1213866"/>
            <a:ext cx="31410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6"/>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Pic">
  <p:cSld name="Content-Block_Pic">
    <p:spTree>
      <p:nvGrpSpPr>
        <p:cNvPr id="74" name="Shape 74"/>
        <p:cNvGrpSpPr/>
        <p:nvPr/>
      </p:nvGrpSpPr>
      <p:grpSpPr>
        <a:xfrm>
          <a:off x="0" y="0"/>
          <a:ext cx="0" cy="0"/>
          <a:chOff x="0" y="0"/>
          <a:chExt cx="0" cy="0"/>
        </a:xfrm>
      </p:grpSpPr>
      <p:sp>
        <p:nvSpPr>
          <p:cNvPr id="75" name="Google Shape;75;p17"/>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p:nvPr>
            <p:ph idx="2" type="pic"/>
          </p:nvPr>
        </p:nvSpPr>
        <p:spPr>
          <a:xfrm>
            <a:off x="472679" y="1213866"/>
            <a:ext cx="8209500" cy="2907900"/>
          </a:xfrm>
          <a:prstGeom prst="rect">
            <a:avLst/>
          </a:prstGeom>
          <a:noFill/>
          <a:ln>
            <a:noFill/>
          </a:ln>
        </p:spPr>
      </p:sp>
      <p:sp>
        <p:nvSpPr>
          <p:cNvPr id="77" name="Google Shape;77;p17"/>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Chart">
  <p:cSld name="Content-Block_Chart">
    <p:spTree>
      <p:nvGrpSpPr>
        <p:cNvPr id="79" name="Shape 79"/>
        <p:cNvGrpSpPr/>
        <p:nvPr/>
      </p:nvGrpSpPr>
      <p:grpSpPr>
        <a:xfrm>
          <a:off x="0" y="0"/>
          <a:ext cx="0" cy="0"/>
          <a:chOff x="0" y="0"/>
          <a:chExt cx="0" cy="0"/>
        </a:xfrm>
      </p:grpSpPr>
      <p:sp>
        <p:nvSpPr>
          <p:cNvPr id="80" name="Google Shape;80;p18"/>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8"/>
          <p:cNvSpPr/>
          <p:nvPr>
            <p:ph idx="2" type="chart"/>
          </p:nvPr>
        </p:nvSpPr>
        <p:spPr>
          <a:xfrm>
            <a:off x="472679" y="1213866"/>
            <a:ext cx="82095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2" name="Google Shape;82;p18"/>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8"/>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able">
  <p:cSld name="Content-Block_Table">
    <p:spTree>
      <p:nvGrpSpPr>
        <p:cNvPr id="84" name="Shape 84"/>
        <p:cNvGrpSpPr/>
        <p:nvPr/>
      </p:nvGrpSpPr>
      <p:grpSpPr>
        <a:xfrm>
          <a:off x="0" y="0"/>
          <a:ext cx="0" cy="0"/>
          <a:chOff x="0" y="0"/>
          <a:chExt cx="0" cy="0"/>
        </a:xfrm>
      </p:grpSpPr>
      <p:sp>
        <p:nvSpPr>
          <p:cNvPr id="85" name="Google Shape;85;p19"/>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9"/>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9"/>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8" name="Shape 88"/>
        <p:cNvGrpSpPr/>
        <p:nvPr/>
      </p:nvGrpSpPr>
      <p:grpSpPr>
        <a:xfrm>
          <a:off x="0" y="0"/>
          <a:ext cx="0" cy="0"/>
          <a:chOff x="0" y="0"/>
          <a:chExt cx="0" cy="0"/>
        </a:xfrm>
      </p:grpSpPr>
      <p:sp>
        <p:nvSpPr>
          <p:cNvPr id="89" name="Google Shape;89;p20"/>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0"/>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91" name="Google Shape;91;p2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University of Massachusetts Amherst" id="51" name="Google Shape;51;p13"/>
          <p:cNvPicPr preferRelativeResize="0"/>
          <p:nvPr/>
        </p:nvPicPr>
        <p:blipFill rotWithShape="1">
          <a:blip r:embed="rId1">
            <a:alphaModFix/>
          </a:blip>
          <a:srcRect b="0" l="0" r="0" t="0"/>
          <a:stretch/>
        </p:blipFill>
        <p:spPr>
          <a:xfrm>
            <a:off x="381500" y="4719540"/>
            <a:ext cx="874211" cy="229137"/>
          </a:xfrm>
          <a:prstGeom prst="rect">
            <a:avLst/>
          </a:prstGeom>
          <a:noFill/>
          <a:ln>
            <a:noFill/>
          </a:ln>
        </p:spPr>
      </p:pic>
      <p:sp>
        <p:nvSpPr>
          <p:cNvPr id="52" name="Google Shape;52;p13"/>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881C1C"/>
              </a:buClr>
              <a:buSzPts val="3300"/>
              <a:buFont typeface="Arial"/>
              <a:buNone/>
              <a:defRPr b="1" i="0" sz="3300" u="none" cap="none" strike="noStrike">
                <a:solidFill>
                  <a:srgbClr val="881C1C"/>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3"/>
          <p:cNvSpPr txBox="1"/>
          <p:nvPr>
            <p:ph idx="1" type="body"/>
          </p:nvPr>
        </p:nvSpPr>
        <p:spPr>
          <a:xfrm>
            <a:off x="473202" y="1213866"/>
            <a:ext cx="8208900" cy="2907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sz="900">
                <a:solidFill>
                  <a:srgbClr val="A5A5A5"/>
                </a:solidFill>
                <a:latin typeface="Arial"/>
                <a:ea typeface="Arial"/>
                <a:cs typeface="Arial"/>
                <a:sym typeface="Arial"/>
              </a:defRPr>
            </a:lvl1pPr>
            <a:lvl2pPr indent="0" lvl="1" marL="0" marR="0" rtl="0" algn="l">
              <a:spcBef>
                <a:spcPts val="0"/>
              </a:spcBef>
              <a:buNone/>
              <a:defRPr sz="900">
                <a:solidFill>
                  <a:srgbClr val="A5A5A5"/>
                </a:solidFill>
                <a:latin typeface="Arial"/>
                <a:ea typeface="Arial"/>
                <a:cs typeface="Arial"/>
                <a:sym typeface="Arial"/>
              </a:defRPr>
            </a:lvl2pPr>
            <a:lvl3pPr indent="0" lvl="2" marL="0" marR="0" rtl="0" algn="l">
              <a:spcBef>
                <a:spcPts val="0"/>
              </a:spcBef>
              <a:buNone/>
              <a:defRPr sz="900">
                <a:solidFill>
                  <a:srgbClr val="A5A5A5"/>
                </a:solidFill>
                <a:latin typeface="Arial"/>
                <a:ea typeface="Arial"/>
                <a:cs typeface="Arial"/>
                <a:sym typeface="Arial"/>
              </a:defRPr>
            </a:lvl3pPr>
            <a:lvl4pPr indent="0" lvl="3" marL="0" marR="0" rtl="0" algn="l">
              <a:spcBef>
                <a:spcPts val="0"/>
              </a:spcBef>
              <a:buNone/>
              <a:defRPr sz="900">
                <a:solidFill>
                  <a:srgbClr val="A5A5A5"/>
                </a:solidFill>
                <a:latin typeface="Arial"/>
                <a:ea typeface="Arial"/>
                <a:cs typeface="Arial"/>
                <a:sym typeface="Arial"/>
              </a:defRPr>
            </a:lvl4pPr>
            <a:lvl5pPr indent="0" lvl="4" marL="0" marR="0" rtl="0" algn="l">
              <a:spcBef>
                <a:spcPts val="0"/>
              </a:spcBef>
              <a:buNone/>
              <a:defRPr sz="900">
                <a:solidFill>
                  <a:srgbClr val="A5A5A5"/>
                </a:solidFill>
                <a:latin typeface="Arial"/>
                <a:ea typeface="Arial"/>
                <a:cs typeface="Arial"/>
                <a:sym typeface="Arial"/>
              </a:defRPr>
            </a:lvl5pPr>
            <a:lvl6pPr indent="0" lvl="5" marL="0" marR="0" rtl="0" algn="l">
              <a:spcBef>
                <a:spcPts val="0"/>
              </a:spcBef>
              <a:buNone/>
              <a:defRPr sz="900">
                <a:solidFill>
                  <a:srgbClr val="A5A5A5"/>
                </a:solidFill>
                <a:latin typeface="Arial"/>
                <a:ea typeface="Arial"/>
                <a:cs typeface="Arial"/>
                <a:sym typeface="Arial"/>
              </a:defRPr>
            </a:lvl6pPr>
            <a:lvl7pPr indent="0" lvl="6" marL="0" marR="0" rtl="0" algn="l">
              <a:spcBef>
                <a:spcPts val="0"/>
              </a:spcBef>
              <a:buNone/>
              <a:defRPr sz="900">
                <a:solidFill>
                  <a:srgbClr val="A5A5A5"/>
                </a:solidFill>
                <a:latin typeface="Arial"/>
                <a:ea typeface="Arial"/>
                <a:cs typeface="Arial"/>
                <a:sym typeface="Arial"/>
              </a:defRPr>
            </a:lvl7pPr>
            <a:lvl8pPr indent="0" lvl="7" marL="0" marR="0" rtl="0" algn="l">
              <a:spcBef>
                <a:spcPts val="0"/>
              </a:spcBef>
              <a:buNone/>
              <a:defRPr sz="900">
                <a:solidFill>
                  <a:srgbClr val="A5A5A5"/>
                </a:solidFill>
                <a:latin typeface="Arial"/>
                <a:ea typeface="Arial"/>
                <a:cs typeface="Arial"/>
                <a:sym typeface="Arial"/>
              </a:defRPr>
            </a:lvl8pPr>
            <a:lvl9pPr indent="0" lvl="8" marL="0" marR="0" rtl="0" algn="l">
              <a:spcBef>
                <a:spcPts val="0"/>
              </a:spcBef>
              <a:buNone/>
              <a:defRPr sz="900">
                <a:solidFill>
                  <a:srgbClr val="A5A5A5"/>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cxnSp>
        <p:nvCxnSpPr>
          <p:cNvPr id="55" name="Google Shape;55;p13"/>
          <p:cNvCxnSpPr/>
          <p:nvPr/>
        </p:nvCxnSpPr>
        <p:spPr>
          <a:xfrm>
            <a:off x="8263890" y="4822282"/>
            <a:ext cx="0" cy="134700"/>
          </a:xfrm>
          <a:prstGeom prst="straightConnector1">
            <a:avLst/>
          </a:prstGeom>
          <a:noFill/>
          <a:ln cap="flat" cmpd="sng" w="15875">
            <a:solidFill>
              <a:srgbClr val="AEABAB"/>
            </a:solidFill>
            <a:prstDash val="solid"/>
            <a:miter lim="800000"/>
            <a:headEnd len="sm" w="sm" type="none"/>
            <a:tailEnd len="sm" w="sm" type="none"/>
          </a:ln>
        </p:spPr>
      </p:cxnSp>
      <p:sp>
        <p:nvSpPr>
          <p:cNvPr id="56" name="Google Shape;56;p13"/>
          <p:cNvSpPr/>
          <p:nvPr/>
        </p:nvSpPr>
        <p:spPr>
          <a:xfrm>
            <a:off x="0" y="4430268"/>
            <a:ext cx="9148500" cy="44700"/>
          </a:xfrm>
          <a:prstGeom prst="rect">
            <a:avLst/>
          </a:prstGeom>
          <a:solidFill>
            <a:srgbClr val="881C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4">
          <p15:clr>
            <a:srgbClr val="F26B43"/>
          </p15:clr>
        </p15:guide>
        <p15:guide id="2" orient="horz" pos="3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9.jp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3.jpg"/><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hyperlink" Target="https://www.adafruit.com/product/2465" TargetMode="External"/><Relationship Id="rId4" Type="http://schemas.openxmlformats.org/officeDocument/2006/relationships/hyperlink" Target="https://www.adafruit.com/product/503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drive.google.com/file/d/1MFK_Hde-Bqxk-k70AMWghzeH5HPQ7Z0D/view" TargetMode="Externa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ModuLoop</a:t>
            </a:r>
            <a:endParaRPr/>
          </a:p>
        </p:txBody>
      </p:sp>
      <p:sp>
        <p:nvSpPr>
          <p:cNvPr id="97" name="Google Shape;97;p21"/>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fontScale="47500" lnSpcReduction="20000"/>
          </a:bodyPr>
          <a:lstStyle/>
          <a:p>
            <a:pPr indent="0" lvl="0" marL="0" rtl="0" algn="ctr">
              <a:spcBef>
                <a:spcPts val="800"/>
              </a:spcBef>
              <a:spcAft>
                <a:spcPts val="0"/>
              </a:spcAft>
              <a:buNone/>
            </a:pPr>
            <a:r>
              <a:rPr lang="en"/>
              <a:t>Team 28 MDR: Conor Curtin, Evan Rovelli, Ryan Gordon, Shawn Colby</a:t>
            </a:r>
            <a:endParaRPr/>
          </a:p>
          <a:p>
            <a:pPr indent="0" lvl="0" marL="0" rtl="0" algn="ctr">
              <a:spcBef>
                <a:spcPts val="800"/>
              </a:spcBef>
              <a:spcAft>
                <a:spcPts val="0"/>
              </a:spcAft>
              <a:buNone/>
            </a:pPr>
            <a:r>
              <a:rPr lang="en"/>
              <a:t>Advisor: Baird Soules</a:t>
            </a:r>
            <a:endParaRPr/>
          </a:p>
          <a:p>
            <a:pPr indent="0" lvl="0" marL="0" rtl="0" algn="ctr">
              <a:spcBef>
                <a:spcPts val="800"/>
              </a:spcBef>
              <a:spcAft>
                <a:spcPts val="0"/>
              </a:spcAft>
              <a:buNone/>
            </a:pPr>
            <a:r>
              <a:rPr lang="en"/>
              <a:t>Evaluators: Professor Anderson &amp; Professor Lorenzo</a:t>
            </a:r>
            <a:endParaRPr/>
          </a:p>
        </p:txBody>
      </p:sp>
      <p:pic>
        <p:nvPicPr>
          <p:cNvPr id="98" name="Google Shape;98;p21"/>
          <p:cNvPicPr preferRelativeResize="0"/>
          <p:nvPr/>
        </p:nvPicPr>
        <p:blipFill>
          <a:blip r:embed="rId3">
            <a:alphaModFix/>
          </a:blip>
          <a:stretch>
            <a:fillRect/>
          </a:stretch>
        </p:blipFill>
        <p:spPr>
          <a:xfrm>
            <a:off x="3784387" y="301375"/>
            <a:ext cx="1575225" cy="170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Demonstration of Filter Accuracy</a:t>
            </a:r>
            <a:endParaRPr sz="3250">
              <a:solidFill>
                <a:srgbClr val="881C1C"/>
              </a:solidFill>
            </a:endParaRPr>
          </a:p>
        </p:txBody>
      </p:sp>
      <p:sp>
        <p:nvSpPr>
          <p:cNvPr id="190" name="Google Shape;190;p30"/>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b="0" lang="en" sz="1400"/>
              <a:t>Measured using FFT on oscilloscope</a:t>
            </a:r>
            <a:endParaRPr b="0" sz="1400"/>
          </a:p>
          <a:p>
            <a:pPr indent="-317500" lvl="0" marL="457200" rtl="0" algn="l">
              <a:lnSpc>
                <a:spcPct val="100000"/>
              </a:lnSpc>
              <a:spcBef>
                <a:spcPts val="0"/>
              </a:spcBef>
              <a:spcAft>
                <a:spcPts val="0"/>
              </a:spcAft>
              <a:buSzPts val="1400"/>
              <a:buChar char="●"/>
            </a:pPr>
            <a:r>
              <a:rPr b="0" lang="en" sz="1400"/>
              <a:t>LPF cutoff = 300Hz</a:t>
            </a:r>
            <a:endParaRPr b="0" sz="1400"/>
          </a:p>
          <a:p>
            <a:pPr indent="-317500" lvl="0" marL="457200" rtl="0" algn="l">
              <a:lnSpc>
                <a:spcPct val="100000"/>
              </a:lnSpc>
              <a:spcBef>
                <a:spcPts val="0"/>
              </a:spcBef>
              <a:spcAft>
                <a:spcPts val="0"/>
              </a:spcAft>
              <a:buSzPts val="1400"/>
              <a:buChar char="●"/>
            </a:pPr>
            <a:r>
              <a:rPr b="0" lang="en" sz="1400"/>
              <a:t>HPF cutoff = 3kHz</a:t>
            </a:r>
            <a:endParaRPr b="0" sz="1400"/>
          </a:p>
          <a:p>
            <a:pPr indent="0" lvl="0" marL="0" rtl="0" algn="l">
              <a:lnSpc>
                <a:spcPct val="100000"/>
              </a:lnSpc>
              <a:spcBef>
                <a:spcPts val="0"/>
              </a:spcBef>
              <a:spcAft>
                <a:spcPts val="0"/>
              </a:spcAft>
              <a:buNone/>
            </a:pPr>
            <a:r>
              <a:t/>
            </a:r>
            <a:endParaRPr b="0" sz="1400"/>
          </a:p>
          <a:p>
            <a:pPr indent="0" lvl="0" marL="0" rtl="0" algn="l">
              <a:lnSpc>
                <a:spcPct val="100000"/>
              </a:lnSpc>
              <a:spcBef>
                <a:spcPts val="0"/>
              </a:spcBef>
              <a:spcAft>
                <a:spcPts val="0"/>
              </a:spcAft>
              <a:buNone/>
            </a:pPr>
            <a:r>
              <a:rPr b="0" lang="en" sz="1400"/>
              <a:t>	     No Filter					 LPF						  HPF	</a:t>
            </a:r>
            <a:endParaRPr b="0" sz="1400"/>
          </a:p>
        </p:txBody>
      </p:sp>
      <p:sp>
        <p:nvSpPr>
          <p:cNvPr id="191" name="Google Shape;191;p3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92" name="Google Shape;192;p3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93" name="Google Shape;193;p30"/>
          <p:cNvPicPr preferRelativeResize="0"/>
          <p:nvPr/>
        </p:nvPicPr>
        <p:blipFill>
          <a:blip r:embed="rId3">
            <a:alphaModFix/>
          </a:blip>
          <a:stretch>
            <a:fillRect/>
          </a:stretch>
        </p:blipFill>
        <p:spPr>
          <a:xfrm>
            <a:off x="399375" y="2292025"/>
            <a:ext cx="2811901" cy="2108924"/>
          </a:xfrm>
          <a:prstGeom prst="rect">
            <a:avLst/>
          </a:prstGeom>
          <a:noFill/>
          <a:ln>
            <a:noFill/>
          </a:ln>
        </p:spPr>
      </p:pic>
      <p:pic>
        <p:nvPicPr>
          <p:cNvPr id="194" name="Google Shape;194;p30"/>
          <p:cNvPicPr preferRelativeResize="0"/>
          <p:nvPr/>
        </p:nvPicPr>
        <p:blipFill>
          <a:blip r:embed="rId4">
            <a:alphaModFix/>
          </a:blip>
          <a:stretch>
            <a:fillRect/>
          </a:stretch>
        </p:blipFill>
        <p:spPr>
          <a:xfrm>
            <a:off x="3211275" y="2292030"/>
            <a:ext cx="2811899" cy="2108920"/>
          </a:xfrm>
          <a:prstGeom prst="rect">
            <a:avLst/>
          </a:prstGeom>
          <a:noFill/>
          <a:ln>
            <a:noFill/>
          </a:ln>
        </p:spPr>
      </p:pic>
      <p:pic>
        <p:nvPicPr>
          <p:cNvPr id="195" name="Google Shape;195;p30"/>
          <p:cNvPicPr preferRelativeResize="0"/>
          <p:nvPr/>
        </p:nvPicPr>
        <p:blipFill>
          <a:blip r:embed="rId5">
            <a:alphaModFix/>
          </a:blip>
          <a:stretch>
            <a:fillRect/>
          </a:stretch>
        </p:blipFill>
        <p:spPr>
          <a:xfrm>
            <a:off x="6023175" y="2292025"/>
            <a:ext cx="2811901" cy="2108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68327" y="-45302"/>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FP</a:t>
            </a:r>
            <a:r>
              <a:rPr lang="en"/>
              <a:t>R Deliverables </a:t>
            </a:r>
            <a:endParaRPr/>
          </a:p>
        </p:txBody>
      </p:sp>
      <p:sp>
        <p:nvSpPr>
          <p:cNvPr id="201" name="Google Shape;201;p3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graphicFrame>
        <p:nvGraphicFramePr>
          <p:cNvPr id="202" name="Google Shape;202;p31"/>
          <p:cNvGraphicFramePr/>
          <p:nvPr/>
        </p:nvGraphicFramePr>
        <p:xfrm>
          <a:off x="68325" y="386600"/>
          <a:ext cx="3000000" cy="3000000"/>
        </p:xfrm>
        <a:graphic>
          <a:graphicData uri="http://schemas.openxmlformats.org/drawingml/2006/table">
            <a:tbl>
              <a:tblPr>
                <a:noFill/>
                <a:tableStyleId>{293FF521-50AB-480C-83C0-D7F4B76D21E5}</a:tableStyleId>
              </a:tblPr>
              <a:tblGrid>
                <a:gridCol w="7349450"/>
                <a:gridCol w="623850"/>
              </a:tblGrid>
              <a:tr h="387475">
                <a:tc>
                  <a:txBody>
                    <a:bodyPr/>
                    <a:lstStyle/>
                    <a:p>
                      <a:pPr indent="0" lvl="0" marL="0" rtl="0" algn="l">
                        <a:lnSpc>
                          <a:spcPct val="90000"/>
                        </a:lnSpc>
                        <a:spcBef>
                          <a:spcPts val="800"/>
                        </a:spcBef>
                        <a:spcAft>
                          <a:spcPts val="0"/>
                        </a:spcAft>
                        <a:buNone/>
                      </a:pPr>
                      <a:r>
                        <a:rPr lang="en" sz="1500">
                          <a:solidFill>
                            <a:schemeClr val="dk1"/>
                          </a:solidFill>
                        </a:rPr>
                        <a:t>System outputs to an audio Jack or built in speakers</a:t>
                      </a:r>
                      <a:endParaRPr sz="1500"/>
                    </a:p>
                  </a:txBody>
                  <a:tcPr marT="91425" marB="91425" marR="91425" marL="91425"/>
                </a:tc>
                <a:tc>
                  <a:txBody>
                    <a:bodyPr/>
                    <a:lstStyle/>
                    <a:p>
                      <a:pPr indent="0" lvl="0" marL="0" rtl="0" algn="l">
                        <a:spcBef>
                          <a:spcPts val="0"/>
                        </a:spcBef>
                        <a:spcAft>
                          <a:spcPts val="0"/>
                        </a:spcAft>
                        <a:buNone/>
                      </a:pPr>
                      <a:r>
                        <a:t/>
                      </a:r>
                      <a:endParaRPr sz="900">
                        <a:solidFill>
                          <a:srgbClr val="38761D"/>
                        </a:solidFill>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Save and load a created track</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8700">
                <a:tc>
                  <a:txBody>
                    <a:bodyPr/>
                    <a:lstStyle/>
                    <a:p>
                      <a:pPr indent="0" lvl="0" marL="0" rtl="0" algn="l">
                        <a:lnSpc>
                          <a:spcPct val="90000"/>
                        </a:lnSpc>
                        <a:spcBef>
                          <a:spcPts val="800"/>
                        </a:spcBef>
                        <a:spcAft>
                          <a:spcPts val="0"/>
                        </a:spcAft>
                        <a:buNone/>
                      </a:pPr>
                      <a:r>
                        <a:rPr lang="en" sz="1500"/>
                        <a:t>Deletion capabilities of last sound, all sounds on step, and all sounds on measure </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Revised high and low pass filters</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Increased signal decoupling</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Revised amplifier selection</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Revised decoder wiring</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7475">
                <a:tc>
                  <a:txBody>
                    <a:bodyPr/>
                    <a:lstStyle/>
                    <a:p>
                      <a:pPr indent="0" lvl="0" marL="0" rtl="0" algn="l">
                        <a:lnSpc>
                          <a:spcPct val="90000"/>
                        </a:lnSpc>
                        <a:spcBef>
                          <a:spcPts val="800"/>
                        </a:spcBef>
                        <a:spcAft>
                          <a:spcPts val="0"/>
                        </a:spcAft>
                        <a:buNone/>
                      </a:pPr>
                      <a:r>
                        <a:rPr lang="en" sz="1500"/>
                        <a:t>Fully packaged </a:t>
                      </a:r>
                      <a:r>
                        <a:rPr lang="en" sz="1500"/>
                        <a:t>enclosure under 13’” by 13”</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t>Ability to adjust the beats per measure and steps per beat</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22925">
                <a:tc>
                  <a:txBody>
                    <a:bodyPr/>
                    <a:lstStyle/>
                    <a:p>
                      <a:pPr indent="0" lvl="0" marL="0" rtl="0" algn="l">
                        <a:lnSpc>
                          <a:spcPct val="90000"/>
                        </a:lnSpc>
                        <a:spcBef>
                          <a:spcPts val="800"/>
                        </a:spcBef>
                        <a:spcAft>
                          <a:spcPts val="0"/>
                        </a:spcAft>
                        <a:buNone/>
                      </a:pPr>
                      <a:r>
                        <a:rPr lang="en" sz="1500"/>
                        <a:t>Play/Pause and deletion capabilities</a:t>
                      </a:r>
                      <a:endParaRPr sz="15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03" name="Google Shape;203;p31"/>
          <p:cNvPicPr preferRelativeResize="0"/>
          <p:nvPr/>
        </p:nvPicPr>
        <p:blipFill>
          <a:blip r:embed="rId3">
            <a:alphaModFix/>
          </a:blip>
          <a:stretch>
            <a:fillRect/>
          </a:stretch>
        </p:blipFill>
        <p:spPr>
          <a:xfrm>
            <a:off x="7547577" y="348550"/>
            <a:ext cx="372884" cy="388575"/>
          </a:xfrm>
          <a:prstGeom prst="rect">
            <a:avLst/>
          </a:prstGeom>
          <a:noFill/>
          <a:ln>
            <a:noFill/>
          </a:ln>
        </p:spPr>
      </p:pic>
      <p:pic>
        <p:nvPicPr>
          <p:cNvPr id="204" name="Google Shape;204;p31"/>
          <p:cNvPicPr preferRelativeResize="0"/>
          <p:nvPr/>
        </p:nvPicPr>
        <p:blipFill>
          <a:blip r:embed="rId3">
            <a:alphaModFix/>
          </a:blip>
          <a:stretch>
            <a:fillRect/>
          </a:stretch>
        </p:blipFill>
        <p:spPr>
          <a:xfrm>
            <a:off x="7547577" y="798000"/>
            <a:ext cx="372884" cy="388575"/>
          </a:xfrm>
          <a:prstGeom prst="rect">
            <a:avLst/>
          </a:prstGeom>
          <a:noFill/>
          <a:ln>
            <a:noFill/>
          </a:ln>
        </p:spPr>
      </p:pic>
      <p:pic>
        <p:nvPicPr>
          <p:cNvPr id="205" name="Google Shape;205;p31"/>
          <p:cNvPicPr preferRelativeResize="0"/>
          <p:nvPr/>
        </p:nvPicPr>
        <p:blipFill>
          <a:blip r:embed="rId3">
            <a:alphaModFix/>
          </a:blip>
          <a:stretch>
            <a:fillRect/>
          </a:stretch>
        </p:blipFill>
        <p:spPr>
          <a:xfrm>
            <a:off x="7547577" y="1163750"/>
            <a:ext cx="372884" cy="388575"/>
          </a:xfrm>
          <a:prstGeom prst="rect">
            <a:avLst/>
          </a:prstGeom>
          <a:noFill/>
          <a:ln>
            <a:noFill/>
          </a:ln>
        </p:spPr>
      </p:pic>
      <p:pic>
        <p:nvPicPr>
          <p:cNvPr id="206" name="Google Shape;206;p31"/>
          <p:cNvPicPr preferRelativeResize="0"/>
          <p:nvPr/>
        </p:nvPicPr>
        <p:blipFill>
          <a:blip r:embed="rId3">
            <a:alphaModFix/>
          </a:blip>
          <a:stretch>
            <a:fillRect/>
          </a:stretch>
        </p:blipFill>
        <p:spPr>
          <a:xfrm>
            <a:off x="7547577" y="1575213"/>
            <a:ext cx="372884" cy="388575"/>
          </a:xfrm>
          <a:prstGeom prst="rect">
            <a:avLst/>
          </a:prstGeom>
          <a:noFill/>
          <a:ln>
            <a:noFill/>
          </a:ln>
        </p:spPr>
      </p:pic>
      <p:pic>
        <p:nvPicPr>
          <p:cNvPr id="207" name="Google Shape;207;p31"/>
          <p:cNvPicPr preferRelativeResize="0"/>
          <p:nvPr/>
        </p:nvPicPr>
        <p:blipFill>
          <a:blip r:embed="rId3">
            <a:alphaModFix/>
          </a:blip>
          <a:stretch>
            <a:fillRect/>
          </a:stretch>
        </p:blipFill>
        <p:spPr>
          <a:xfrm>
            <a:off x="7547577" y="1910525"/>
            <a:ext cx="372884" cy="388575"/>
          </a:xfrm>
          <a:prstGeom prst="rect">
            <a:avLst/>
          </a:prstGeom>
          <a:noFill/>
          <a:ln>
            <a:noFill/>
          </a:ln>
        </p:spPr>
      </p:pic>
      <p:pic>
        <p:nvPicPr>
          <p:cNvPr id="208" name="Google Shape;208;p31"/>
          <p:cNvPicPr preferRelativeResize="0"/>
          <p:nvPr/>
        </p:nvPicPr>
        <p:blipFill>
          <a:blip r:embed="rId3">
            <a:alphaModFix/>
          </a:blip>
          <a:stretch>
            <a:fillRect/>
          </a:stretch>
        </p:blipFill>
        <p:spPr>
          <a:xfrm>
            <a:off x="7547577" y="2318125"/>
            <a:ext cx="372884" cy="388575"/>
          </a:xfrm>
          <a:prstGeom prst="rect">
            <a:avLst/>
          </a:prstGeom>
          <a:noFill/>
          <a:ln>
            <a:noFill/>
          </a:ln>
        </p:spPr>
      </p:pic>
      <p:sp>
        <p:nvSpPr>
          <p:cNvPr id="209" name="Google Shape;209;p3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10" name="Google Shape;210;p31"/>
          <p:cNvPicPr preferRelativeResize="0"/>
          <p:nvPr/>
        </p:nvPicPr>
        <p:blipFill>
          <a:blip r:embed="rId3">
            <a:alphaModFix/>
          </a:blip>
          <a:stretch>
            <a:fillRect/>
          </a:stretch>
        </p:blipFill>
        <p:spPr>
          <a:xfrm>
            <a:off x="7547577" y="3472500"/>
            <a:ext cx="372884" cy="388575"/>
          </a:xfrm>
          <a:prstGeom prst="rect">
            <a:avLst/>
          </a:prstGeom>
          <a:noFill/>
          <a:ln>
            <a:noFill/>
          </a:ln>
        </p:spPr>
      </p:pic>
      <p:pic>
        <p:nvPicPr>
          <p:cNvPr id="211" name="Google Shape;211;p31"/>
          <p:cNvPicPr preferRelativeResize="0"/>
          <p:nvPr/>
        </p:nvPicPr>
        <p:blipFill>
          <a:blip r:embed="rId3">
            <a:alphaModFix/>
          </a:blip>
          <a:stretch>
            <a:fillRect/>
          </a:stretch>
        </p:blipFill>
        <p:spPr>
          <a:xfrm>
            <a:off x="7547577" y="2718150"/>
            <a:ext cx="372884" cy="388575"/>
          </a:xfrm>
          <a:prstGeom prst="rect">
            <a:avLst/>
          </a:prstGeom>
          <a:noFill/>
          <a:ln>
            <a:noFill/>
          </a:ln>
        </p:spPr>
      </p:pic>
      <p:pic>
        <p:nvPicPr>
          <p:cNvPr id="212" name="Google Shape;212;p31"/>
          <p:cNvPicPr preferRelativeResize="0"/>
          <p:nvPr/>
        </p:nvPicPr>
        <p:blipFill>
          <a:blip r:embed="rId3">
            <a:alphaModFix/>
          </a:blip>
          <a:stretch>
            <a:fillRect/>
          </a:stretch>
        </p:blipFill>
        <p:spPr>
          <a:xfrm>
            <a:off x="7547577" y="3118175"/>
            <a:ext cx="372884" cy="388575"/>
          </a:xfrm>
          <a:prstGeom prst="rect">
            <a:avLst/>
          </a:prstGeom>
          <a:noFill/>
          <a:ln>
            <a:noFill/>
          </a:ln>
        </p:spPr>
      </p:pic>
      <p:pic>
        <p:nvPicPr>
          <p:cNvPr id="213" name="Google Shape;213;p31"/>
          <p:cNvPicPr preferRelativeResize="0"/>
          <p:nvPr/>
        </p:nvPicPr>
        <p:blipFill>
          <a:blip r:embed="rId3">
            <a:alphaModFix/>
          </a:blip>
          <a:stretch>
            <a:fillRect/>
          </a:stretch>
        </p:blipFill>
        <p:spPr>
          <a:xfrm>
            <a:off x="7547577" y="3861075"/>
            <a:ext cx="372884" cy="38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Measure Chaining and Tracks </a:t>
            </a:r>
            <a:endParaRPr/>
          </a:p>
        </p:txBody>
      </p:sp>
      <p:sp>
        <p:nvSpPr>
          <p:cNvPr id="219" name="Google Shape;219;p3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20" name="Google Shape;220;p3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
        <p:nvSpPr>
          <p:cNvPr id="221" name="Google Shape;221;p32"/>
          <p:cNvSpPr txBox="1"/>
          <p:nvPr/>
        </p:nvSpPr>
        <p:spPr>
          <a:xfrm>
            <a:off x="276450" y="1138775"/>
            <a:ext cx="2533800" cy="2944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1600">
                <a:solidFill>
                  <a:schemeClr val="dk1"/>
                </a:solidFill>
              </a:rPr>
              <a:t>Tracks </a:t>
            </a:r>
            <a:endParaRPr b="1" sz="16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Every track can be thought of as a project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Within each track, we can chain measures together to create larger pieces of music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can add and delete tracks to drop or start new chains of measures </a:t>
            </a:r>
            <a:endParaRPr sz="1200">
              <a:solidFill>
                <a:schemeClr val="dk1"/>
              </a:solidFill>
            </a:endParaRPr>
          </a:p>
        </p:txBody>
      </p:sp>
      <p:pic>
        <p:nvPicPr>
          <p:cNvPr id="222" name="Google Shape;222;p32"/>
          <p:cNvPicPr preferRelativeResize="0"/>
          <p:nvPr/>
        </p:nvPicPr>
        <p:blipFill>
          <a:blip r:embed="rId3">
            <a:alphaModFix/>
          </a:blip>
          <a:stretch>
            <a:fillRect/>
          </a:stretch>
        </p:blipFill>
        <p:spPr>
          <a:xfrm>
            <a:off x="3426475" y="1070000"/>
            <a:ext cx="5478702" cy="334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MIDI and SD Sounds Storage Methods</a:t>
            </a:r>
            <a:endParaRPr/>
          </a:p>
        </p:txBody>
      </p:sp>
      <p:sp>
        <p:nvSpPr>
          <p:cNvPr id="228" name="Google Shape;228;p33"/>
          <p:cNvSpPr/>
          <p:nvPr>
            <p:ph idx="2" type="chart"/>
          </p:nvPr>
        </p:nvSpPr>
        <p:spPr>
          <a:xfrm>
            <a:off x="175950" y="1213875"/>
            <a:ext cx="28854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MIDI Melodic</a:t>
            </a:r>
            <a:endParaRPr/>
          </a:p>
          <a:p>
            <a:pPr indent="-292100" lvl="0" marL="457200" rtl="0" algn="l">
              <a:lnSpc>
                <a:spcPct val="150000"/>
              </a:lnSpc>
              <a:spcBef>
                <a:spcPts val="800"/>
              </a:spcBef>
              <a:spcAft>
                <a:spcPts val="0"/>
              </a:spcAft>
              <a:buSzPts val="1000"/>
              <a:buChar char="●"/>
            </a:pPr>
            <a:r>
              <a:rPr b="0" lang="en" sz="1000"/>
              <a:t>All sounds stored in bank 1</a:t>
            </a:r>
            <a:endParaRPr b="0" sz="1000"/>
          </a:p>
          <a:p>
            <a:pPr indent="-292100" lvl="0" marL="457200" rtl="0" algn="l">
              <a:lnSpc>
                <a:spcPct val="150000"/>
              </a:lnSpc>
              <a:spcBef>
                <a:spcPts val="0"/>
              </a:spcBef>
              <a:spcAft>
                <a:spcPts val="0"/>
              </a:spcAft>
              <a:buSzPts val="1000"/>
              <a:buChar char="●"/>
            </a:pPr>
            <a:r>
              <a:rPr b="0" lang="en" sz="1000"/>
              <a:t>Volume always set to 127 (max volume)</a:t>
            </a:r>
            <a:endParaRPr b="0" sz="1000"/>
          </a:p>
          <a:p>
            <a:pPr indent="-292100" lvl="0" marL="457200" rtl="0" algn="l">
              <a:lnSpc>
                <a:spcPct val="150000"/>
              </a:lnSpc>
              <a:spcBef>
                <a:spcPts val="0"/>
              </a:spcBef>
              <a:spcAft>
                <a:spcPts val="0"/>
              </a:spcAft>
              <a:buSzPts val="1000"/>
              <a:buChar char="●"/>
            </a:pPr>
            <a:r>
              <a:rPr b="0" lang="en" sz="1000"/>
              <a:t>Each </a:t>
            </a:r>
            <a:r>
              <a:rPr b="0" lang="en" sz="1000"/>
              <a:t>instrument</a:t>
            </a:r>
            <a:r>
              <a:rPr b="0" lang="en" sz="1000"/>
              <a:t> has int associated </a:t>
            </a:r>
            <a:endParaRPr b="0" sz="1000"/>
          </a:p>
          <a:p>
            <a:pPr indent="-292100" lvl="0" marL="457200" rtl="0" algn="l">
              <a:lnSpc>
                <a:spcPct val="150000"/>
              </a:lnSpc>
              <a:spcBef>
                <a:spcPts val="0"/>
              </a:spcBef>
              <a:spcAft>
                <a:spcPts val="0"/>
              </a:spcAft>
              <a:buSzPts val="1000"/>
              <a:buChar char="●"/>
            </a:pPr>
            <a:r>
              <a:rPr b="0" lang="en" sz="1000"/>
              <a:t>To play sound:</a:t>
            </a:r>
            <a:endParaRPr b="0" sz="1000"/>
          </a:p>
          <a:p>
            <a:pPr indent="-292100" lvl="1" marL="914400" rtl="0" algn="l">
              <a:lnSpc>
                <a:spcPct val="150000"/>
              </a:lnSpc>
              <a:spcBef>
                <a:spcPts val="0"/>
              </a:spcBef>
              <a:spcAft>
                <a:spcPts val="0"/>
              </a:spcAft>
              <a:buSzPts val="1000"/>
              <a:buChar char="○"/>
            </a:pPr>
            <a:r>
              <a:rPr lang="en" sz="1000"/>
              <a:t>Set </a:t>
            </a:r>
            <a:r>
              <a:rPr lang="en" sz="1000"/>
              <a:t>instrument</a:t>
            </a:r>
            <a:r>
              <a:rPr lang="en" sz="1000"/>
              <a:t> to on</a:t>
            </a:r>
            <a:endParaRPr sz="1000"/>
          </a:p>
          <a:p>
            <a:pPr indent="-292100" lvl="1" marL="914400" rtl="0" algn="l">
              <a:lnSpc>
                <a:spcPct val="150000"/>
              </a:lnSpc>
              <a:spcBef>
                <a:spcPts val="0"/>
              </a:spcBef>
              <a:spcAft>
                <a:spcPts val="0"/>
              </a:spcAft>
              <a:buSzPts val="1000"/>
              <a:buChar char="○"/>
            </a:pPr>
            <a:r>
              <a:rPr lang="en" sz="1000"/>
              <a:t>Call desired bank, note and volume</a:t>
            </a:r>
            <a:endParaRPr sz="1000"/>
          </a:p>
          <a:p>
            <a:pPr indent="0" lvl="0" marL="0" rtl="0" algn="ctr">
              <a:lnSpc>
                <a:spcPct val="150000"/>
              </a:lnSpc>
              <a:spcBef>
                <a:spcPts val="800"/>
              </a:spcBef>
              <a:spcAft>
                <a:spcPts val="0"/>
              </a:spcAft>
              <a:buNone/>
            </a:pPr>
            <a:r>
              <a:t/>
            </a:r>
            <a:endParaRPr sz="1600">
              <a:highlight>
                <a:srgbClr val="F4CCCC"/>
              </a:highlight>
            </a:endParaRPr>
          </a:p>
          <a:p>
            <a:pPr indent="0" lvl="0" marL="0" rtl="0" algn="ctr">
              <a:lnSpc>
                <a:spcPct val="150000"/>
              </a:lnSpc>
              <a:spcBef>
                <a:spcPts val="800"/>
              </a:spcBef>
              <a:spcAft>
                <a:spcPts val="0"/>
              </a:spcAft>
              <a:buNone/>
            </a:pPr>
            <a:r>
              <a:rPr lang="en" sz="1600">
                <a:highlight>
                  <a:srgbClr val="C9DAF8"/>
                </a:highlight>
              </a:rPr>
              <a:t>{1, Instrument, Note}</a:t>
            </a:r>
            <a:endParaRPr sz="1600">
              <a:highlight>
                <a:srgbClr val="FFFF00"/>
              </a:highlight>
            </a:endParaRPr>
          </a:p>
        </p:txBody>
      </p:sp>
      <p:sp>
        <p:nvSpPr>
          <p:cNvPr id="229" name="Google Shape;229;p3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30" name="Google Shape;230;p33"/>
          <p:cNvSpPr/>
          <p:nvPr>
            <p:ph idx="2" type="chart"/>
          </p:nvPr>
        </p:nvSpPr>
        <p:spPr>
          <a:xfrm>
            <a:off x="3166050" y="1213875"/>
            <a:ext cx="28854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MIDI Percussion</a:t>
            </a:r>
            <a:endParaRPr/>
          </a:p>
          <a:p>
            <a:pPr indent="-292100" lvl="0" marL="457200" rtl="0" algn="l">
              <a:lnSpc>
                <a:spcPct val="150000"/>
              </a:lnSpc>
              <a:spcBef>
                <a:spcPts val="800"/>
              </a:spcBef>
              <a:spcAft>
                <a:spcPts val="0"/>
              </a:spcAft>
              <a:buSzPts val="1000"/>
              <a:buChar char="●"/>
            </a:pPr>
            <a:r>
              <a:rPr b="0" lang="en" sz="1000"/>
              <a:t>All sounds stored in bank 0</a:t>
            </a:r>
            <a:endParaRPr b="0" sz="1000"/>
          </a:p>
          <a:p>
            <a:pPr indent="-292100" lvl="0" marL="457200" rtl="0" algn="l">
              <a:lnSpc>
                <a:spcPct val="150000"/>
              </a:lnSpc>
              <a:spcBef>
                <a:spcPts val="0"/>
              </a:spcBef>
              <a:spcAft>
                <a:spcPts val="0"/>
              </a:spcAft>
              <a:buSzPts val="1000"/>
              <a:buChar char="●"/>
            </a:pPr>
            <a:r>
              <a:rPr b="0" lang="en" sz="1000"/>
              <a:t>Volume always set to 127 (max volume)</a:t>
            </a:r>
            <a:endParaRPr b="0" sz="1000"/>
          </a:p>
          <a:p>
            <a:pPr indent="-292100" lvl="0" marL="457200" rtl="0" algn="l">
              <a:lnSpc>
                <a:spcPct val="150000"/>
              </a:lnSpc>
              <a:spcBef>
                <a:spcPts val="0"/>
              </a:spcBef>
              <a:spcAft>
                <a:spcPts val="0"/>
              </a:spcAft>
              <a:buSzPts val="1000"/>
              <a:buChar char="●"/>
            </a:pPr>
            <a:r>
              <a:rPr b="0" lang="en" sz="1000"/>
              <a:t>One Percussion “Instrument”</a:t>
            </a:r>
            <a:endParaRPr b="0" sz="1000"/>
          </a:p>
          <a:p>
            <a:pPr indent="-292100" lvl="0" marL="457200" rtl="0" algn="l">
              <a:lnSpc>
                <a:spcPct val="150000"/>
              </a:lnSpc>
              <a:spcBef>
                <a:spcPts val="0"/>
              </a:spcBef>
              <a:spcAft>
                <a:spcPts val="0"/>
              </a:spcAft>
              <a:buSzPts val="1000"/>
              <a:buChar char="●"/>
            </a:pPr>
            <a:r>
              <a:rPr b="0" lang="en" sz="1000"/>
              <a:t>When turning on the sound, use the instrument value in the note parameter </a:t>
            </a:r>
            <a:endParaRPr b="0" sz="1000"/>
          </a:p>
          <a:p>
            <a:pPr indent="-292100" lvl="0" marL="457200" rtl="0" algn="l">
              <a:lnSpc>
                <a:spcPct val="150000"/>
              </a:lnSpc>
              <a:spcBef>
                <a:spcPts val="0"/>
              </a:spcBef>
              <a:spcAft>
                <a:spcPts val="0"/>
              </a:spcAft>
              <a:buSzPts val="1000"/>
              <a:buChar char="●"/>
            </a:pPr>
            <a:r>
              <a:rPr b="0" lang="en" sz="1000"/>
              <a:t>To play sound:</a:t>
            </a:r>
            <a:endParaRPr b="0" sz="1000"/>
          </a:p>
          <a:p>
            <a:pPr indent="-292100" lvl="1" marL="914400" rtl="0" algn="l">
              <a:lnSpc>
                <a:spcPct val="150000"/>
              </a:lnSpc>
              <a:spcBef>
                <a:spcPts val="0"/>
              </a:spcBef>
              <a:spcAft>
                <a:spcPts val="0"/>
              </a:spcAft>
              <a:buSzPts val="1000"/>
              <a:buChar char="○"/>
            </a:pPr>
            <a:r>
              <a:rPr lang="en" sz="1000"/>
              <a:t>Set instrument to on</a:t>
            </a:r>
            <a:endParaRPr sz="1000"/>
          </a:p>
          <a:p>
            <a:pPr indent="-292100" lvl="1" marL="914400" rtl="0" algn="l">
              <a:lnSpc>
                <a:spcPct val="150000"/>
              </a:lnSpc>
              <a:spcBef>
                <a:spcPts val="0"/>
              </a:spcBef>
              <a:spcAft>
                <a:spcPts val="0"/>
              </a:spcAft>
              <a:buSzPts val="1000"/>
              <a:buChar char="○"/>
            </a:pPr>
            <a:r>
              <a:rPr lang="en" sz="1000"/>
              <a:t>Call desired bank, note and volume</a:t>
            </a:r>
            <a:endParaRPr sz="1000"/>
          </a:p>
          <a:p>
            <a:pPr indent="0" lvl="0" marL="0" rtl="0" algn="l">
              <a:lnSpc>
                <a:spcPct val="150000"/>
              </a:lnSpc>
              <a:spcBef>
                <a:spcPts val="800"/>
              </a:spcBef>
              <a:spcAft>
                <a:spcPts val="0"/>
              </a:spcAft>
              <a:buNone/>
            </a:pPr>
            <a:r>
              <a:t/>
            </a:r>
            <a:endParaRPr sz="1600">
              <a:highlight>
                <a:srgbClr val="F4CCCC"/>
              </a:highlight>
            </a:endParaRPr>
          </a:p>
          <a:p>
            <a:pPr indent="0" lvl="0" marL="0" rtl="0" algn="ctr">
              <a:lnSpc>
                <a:spcPct val="150000"/>
              </a:lnSpc>
              <a:spcBef>
                <a:spcPts val="800"/>
              </a:spcBef>
              <a:spcAft>
                <a:spcPts val="0"/>
              </a:spcAft>
              <a:buNone/>
            </a:pPr>
            <a:r>
              <a:t/>
            </a:r>
            <a:endParaRPr sz="1600">
              <a:highlight>
                <a:srgbClr val="FFFF00"/>
              </a:highlight>
            </a:endParaRPr>
          </a:p>
        </p:txBody>
      </p:sp>
      <p:sp>
        <p:nvSpPr>
          <p:cNvPr id="231" name="Google Shape;231;p33"/>
          <p:cNvSpPr/>
          <p:nvPr>
            <p:ph idx="2" type="chart"/>
          </p:nvPr>
        </p:nvSpPr>
        <p:spPr>
          <a:xfrm>
            <a:off x="6156152" y="1213875"/>
            <a:ext cx="2811900" cy="2907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a:t>SD Sounds</a:t>
            </a:r>
            <a:endParaRPr/>
          </a:p>
          <a:p>
            <a:pPr indent="-292100" lvl="0" marL="457200" rtl="0" algn="l">
              <a:lnSpc>
                <a:spcPct val="150000"/>
              </a:lnSpc>
              <a:spcBef>
                <a:spcPts val="800"/>
              </a:spcBef>
              <a:spcAft>
                <a:spcPts val="0"/>
              </a:spcAft>
              <a:buSzPts val="1000"/>
              <a:buChar char="●"/>
            </a:pPr>
            <a:r>
              <a:rPr b="0" lang="en" sz="1000"/>
              <a:t>SD sounds are stored in audio sample objects on external PSRAM</a:t>
            </a:r>
            <a:endParaRPr b="0" sz="1000"/>
          </a:p>
          <a:p>
            <a:pPr indent="-292100" lvl="0" marL="457200" rtl="0" algn="l">
              <a:lnSpc>
                <a:spcPct val="150000"/>
              </a:lnSpc>
              <a:spcBef>
                <a:spcPts val="0"/>
              </a:spcBef>
              <a:spcAft>
                <a:spcPts val="0"/>
              </a:spcAft>
              <a:buSzPts val="1000"/>
              <a:buChar char="●"/>
            </a:pPr>
            <a:r>
              <a:rPr b="0" lang="en" sz="1000"/>
              <a:t>To play sound: just call playFile function with desired </a:t>
            </a:r>
            <a:r>
              <a:rPr b="0" lang="en" sz="1000"/>
              <a:t>audio</a:t>
            </a:r>
            <a:r>
              <a:rPr b="0" lang="en" sz="1000"/>
              <a:t> sample cached on the PSRAM</a:t>
            </a:r>
            <a:endParaRPr b="0" sz="1000"/>
          </a:p>
          <a:p>
            <a:pPr indent="0" lvl="0" marL="0" rtl="0" algn="l">
              <a:lnSpc>
                <a:spcPct val="150000"/>
              </a:lnSpc>
              <a:spcBef>
                <a:spcPts val="800"/>
              </a:spcBef>
              <a:spcAft>
                <a:spcPts val="0"/>
              </a:spcAft>
              <a:buNone/>
            </a:pPr>
            <a:r>
              <a:t/>
            </a:r>
            <a:endParaRPr b="0" sz="1000"/>
          </a:p>
          <a:p>
            <a:pPr indent="0" lvl="0" marL="0" rtl="0" algn="l">
              <a:lnSpc>
                <a:spcPct val="150000"/>
              </a:lnSpc>
              <a:spcBef>
                <a:spcPts val="800"/>
              </a:spcBef>
              <a:spcAft>
                <a:spcPts val="0"/>
              </a:spcAft>
              <a:buNone/>
            </a:pPr>
            <a:r>
              <a:t/>
            </a:r>
            <a:endParaRPr b="0" sz="1000"/>
          </a:p>
          <a:p>
            <a:pPr indent="0" lvl="0" marL="0" rtl="0" algn="ctr">
              <a:lnSpc>
                <a:spcPct val="150000"/>
              </a:lnSpc>
              <a:spcBef>
                <a:spcPts val="800"/>
              </a:spcBef>
              <a:spcAft>
                <a:spcPts val="0"/>
              </a:spcAft>
              <a:buNone/>
            </a:pPr>
            <a:r>
              <a:rPr lang="en" sz="1600">
                <a:highlight>
                  <a:srgbClr val="D9EAD3"/>
                </a:highlight>
              </a:rPr>
              <a:t>{Audio_Sample}</a:t>
            </a:r>
            <a:endParaRPr sz="1600">
              <a:highlight>
                <a:srgbClr val="D9EAD3"/>
              </a:highlight>
            </a:endParaRPr>
          </a:p>
          <a:p>
            <a:pPr indent="0" lvl="0" marL="457200" rtl="0" algn="l">
              <a:lnSpc>
                <a:spcPct val="150000"/>
              </a:lnSpc>
              <a:spcBef>
                <a:spcPts val="800"/>
              </a:spcBef>
              <a:spcAft>
                <a:spcPts val="0"/>
              </a:spcAft>
              <a:buNone/>
            </a:pPr>
            <a:r>
              <a:t/>
            </a:r>
            <a:endParaRPr b="0" sz="1000"/>
          </a:p>
        </p:txBody>
      </p:sp>
      <p:pic>
        <p:nvPicPr>
          <p:cNvPr id="232" name="Google Shape;232;p33"/>
          <p:cNvPicPr preferRelativeResize="0"/>
          <p:nvPr/>
        </p:nvPicPr>
        <p:blipFill>
          <a:blip r:embed="rId3">
            <a:alphaModFix/>
          </a:blip>
          <a:stretch>
            <a:fillRect/>
          </a:stretch>
        </p:blipFill>
        <p:spPr>
          <a:xfrm>
            <a:off x="304575" y="3284725"/>
            <a:ext cx="2650151" cy="348875"/>
          </a:xfrm>
          <a:prstGeom prst="rect">
            <a:avLst/>
          </a:prstGeom>
          <a:noFill/>
          <a:ln>
            <a:noFill/>
          </a:ln>
        </p:spPr>
      </p:pic>
      <p:pic>
        <p:nvPicPr>
          <p:cNvPr id="233" name="Google Shape;233;p33"/>
          <p:cNvPicPr preferRelativeResize="0"/>
          <p:nvPr/>
        </p:nvPicPr>
        <p:blipFill>
          <a:blip r:embed="rId4">
            <a:alphaModFix/>
          </a:blip>
          <a:stretch>
            <a:fillRect/>
          </a:stretch>
        </p:blipFill>
        <p:spPr>
          <a:xfrm>
            <a:off x="3329675" y="3633599"/>
            <a:ext cx="2347656" cy="348875"/>
          </a:xfrm>
          <a:prstGeom prst="rect">
            <a:avLst/>
          </a:prstGeom>
          <a:noFill/>
          <a:ln>
            <a:noFill/>
          </a:ln>
        </p:spPr>
      </p:pic>
      <p:pic>
        <p:nvPicPr>
          <p:cNvPr id="234" name="Google Shape;234;p33"/>
          <p:cNvPicPr preferRelativeResize="0"/>
          <p:nvPr/>
        </p:nvPicPr>
        <p:blipFill>
          <a:blip r:embed="rId5">
            <a:alphaModFix/>
          </a:blip>
          <a:stretch>
            <a:fillRect/>
          </a:stretch>
        </p:blipFill>
        <p:spPr>
          <a:xfrm>
            <a:off x="6759572" y="2899175"/>
            <a:ext cx="1605050" cy="190925"/>
          </a:xfrm>
          <a:prstGeom prst="rect">
            <a:avLst/>
          </a:prstGeom>
          <a:noFill/>
          <a:ln>
            <a:noFill/>
          </a:ln>
        </p:spPr>
      </p:pic>
      <p:pic>
        <p:nvPicPr>
          <p:cNvPr id="235" name="Google Shape;235;p33"/>
          <p:cNvPicPr preferRelativeResize="0"/>
          <p:nvPr/>
        </p:nvPicPr>
        <p:blipFill>
          <a:blip r:embed="rId6">
            <a:alphaModFix/>
          </a:blip>
          <a:stretch>
            <a:fillRect/>
          </a:stretch>
        </p:blipFill>
        <p:spPr>
          <a:xfrm>
            <a:off x="3634950" y="4052200"/>
            <a:ext cx="1737100" cy="248900"/>
          </a:xfrm>
          <a:prstGeom prst="rect">
            <a:avLst/>
          </a:prstGeom>
          <a:noFill/>
          <a:ln>
            <a:noFill/>
          </a:ln>
        </p:spPr>
      </p:pic>
      <p:sp>
        <p:nvSpPr>
          <p:cNvPr id="236" name="Google Shape;236;p3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Display to Palette to Measure Matrix </a:t>
            </a:r>
            <a:endParaRPr/>
          </a:p>
        </p:txBody>
      </p:sp>
      <p:sp>
        <p:nvSpPr>
          <p:cNvPr id="242" name="Google Shape;242;p3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43" name="Google Shape;243;p34"/>
          <p:cNvSpPr/>
          <p:nvPr/>
        </p:nvSpPr>
        <p:spPr>
          <a:xfrm>
            <a:off x="398200" y="1138775"/>
            <a:ext cx="2495700" cy="2997900"/>
          </a:xfrm>
          <a:prstGeom prst="rect">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Display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t>MIDI </a:t>
            </a:r>
            <a:r>
              <a:rPr b="1" lang="en" sz="1200"/>
              <a:t>Melodic:</a:t>
            </a:r>
            <a:endParaRPr b="1" sz="1200"/>
          </a:p>
          <a:p>
            <a:pPr indent="0" lvl="0" marL="0" rtl="0" algn="l">
              <a:spcBef>
                <a:spcPts val="0"/>
              </a:spcBef>
              <a:spcAft>
                <a:spcPts val="0"/>
              </a:spcAft>
              <a:buNone/>
            </a:pPr>
            <a:r>
              <a:rPr lang="en" sz="1200"/>
              <a:t>{1, instrument, Octave, Note}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MIDI Percussion:</a:t>
            </a:r>
            <a:endParaRPr b="1" sz="1200"/>
          </a:p>
          <a:p>
            <a:pPr indent="0" lvl="0" marL="0" rtl="0" algn="l">
              <a:spcBef>
                <a:spcPts val="0"/>
              </a:spcBef>
              <a:spcAft>
                <a:spcPts val="0"/>
              </a:spcAft>
              <a:buNone/>
            </a:pPr>
            <a:r>
              <a:rPr lang="en" sz="1200"/>
              <a:t>{0, instrument,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Sound:</a:t>
            </a:r>
            <a:endParaRPr b="1" sz="1200"/>
          </a:p>
          <a:p>
            <a:pPr indent="0" lvl="0" marL="0" rtl="0" algn="l">
              <a:spcBef>
                <a:spcPts val="0"/>
              </a:spcBef>
              <a:spcAft>
                <a:spcPts val="0"/>
              </a:spcAft>
              <a:buNone/>
            </a:pPr>
            <a:r>
              <a:rPr lang="en" sz="1200"/>
              <a:t>{Audio_Sample}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44" name="Google Shape;244;p34"/>
          <p:cNvSpPr/>
          <p:nvPr/>
        </p:nvSpPr>
        <p:spPr>
          <a:xfrm>
            <a:off x="3329800" y="1138775"/>
            <a:ext cx="2495700" cy="29979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Palette</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sz="1200"/>
              <a:t>MIDI 2D Array:</a:t>
            </a:r>
            <a:endParaRPr b="1" sz="1200"/>
          </a:p>
          <a:p>
            <a:pPr indent="0" lvl="0" marL="0" rtl="0" algn="l">
              <a:spcBef>
                <a:spcPts val="0"/>
              </a:spcBef>
              <a:spcAft>
                <a:spcPts val="0"/>
              </a:spcAft>
              <a:buNone/>
            </a:pPr>
            <a:r>
              <a:rPr lang="en" sz="1200"/>
              <a:t>{{1, 32, 60}, {-1,-1,-1}, {0, 40, -1},</a:t>
            </a:r>
            <a:endParaRPr sz="1200"/>
          </a:p>
          <a:p>
            <a:pPr indent="0" lvl="0" marL="0" rtl="0" algn="l">
              <a:spcBef>
                <a:spcPts val="0"/>
              </a:spcBef>
              <a:spcAft>
                <a:spcPts val="0"/>
              </a:spcAft>
              <a:buNone/>
            </a:pPr>
            <a:r>
              <a:rPr lang="en" sz="1200"/>
              <a:t> {1, 45, 50},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1D Array:</a:t>
            </a:r>
            <a:endParaRPr b="1" sz="1200"/>
          </a:p>
          <a:p>
            <a:pPr indent="0" lvl="0" marL="0" rtl="0" algn="l">
              <a:spcBef>
                <a:spcPts val="0"/>
              </a:spcBef>
              <a:spcAft>
                <a:spcPts val="0"/>
              </a:spcAft>
              <a:buNone/>
            </a:pPr>
            <a:r>
              <a:rPr lang="en" sz="1200"/>
              <a:t>{Crash, Bang, nullptr,</a:t>
            </a:r>
            <a:endParaRPr sz="1200"/>
          </a:p>
          <a:p>
            <a:pPr indent="0" lvl="0" marL="0" rtl="0" algn="l">
              <a:spcBef>
                <a:spcPts val="0"/>
              </a:spcBef>
              <a:spcAft>
                <a:spcPts val="0"/>
              </a:spcAft>
              <a:buNone/>
            </a:pPr>
            <a:r>
              <a:rPr lang="en" sz="1200"/>
              <a:t> Guitar …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245" name="Google Shape;245;p34"/>
          <p:cNvSpPr/>
          <p:nvPr/>
        </p:nvSpPr>
        <p:spPr>
          <a:xfrm>
            <a:off x="6261400" y="1138775"/>
            <a:ext cx="2495700" cy="29979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Measure Matrix</a:t>
            </a: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sz="1200"/>
              <a:t>MIDI 2D Array:</a:t>
            </a:r>
            <a:endParaRPr b="1" sz="1200"/>
          </a:p>
          <a:p>
            <a:pPr indent="0" lvl="0" marL="0" rtl="0" algn="l">
              <a:spcBef>
                <a:spcPts val="0"/>
              </a:spcBef>
              <a:spcAft>
                <a:spcPts val="0"/>
              </a:spcAft>
              <a:buNone/>
            </a:pPr>
            <a:r>
              <a:rPr lang="en" sz="1200"/>
              <a:t>{{</a:t>
            </a:r>
            <a:r>
              <a:rPr lang="en" sz="1200">
                <a:highlight>
                  <a:srgbClr val="F4CCCC"/>
                </a:highlight>
              </a:rPr>
              <a:t>1, 32, 60,</a:t>
            </a:r>
            <a:r>
              <a:rPr lang="en" sz="1200"/>
              <a:t> </a:t>
            </a:r>
            <a:r>
              <a:rPr lang="en" sz="1200">
                <a:highlight>
                  <a:srgbClr val="D9EAD3"/>
                </a:highlight>
              </a:rPr>
              <a:t>-1,-1,-1,</a:t>
            </a:r>
            <a:r>
              <a:rPr lang="en" sz="1200"/>
              <a:t>...}, </a:t>
            </a:r>
            <a:endParaRPr sz="1200"/>
          </a:p>
          <a:p>
            <a:pPr indent="0" lvl="0" marL="0" rtl="0" algn="l">
              <a:spcBef>
                <a:spcPts val="0"/>
              </a:spcBef>
              <a:spcAft>
                <a:spcPts val="0"/>
              </a:spcAft>
              <a:buNone/>
            </a:pPr>
            <a:r>
              <a:rPr lang="en" sz="1200">
                <a:highlight>
                  <a:srgbClr val="FFF2CC"/>
                </a:highlight>
              </a:rPr>
              <a:t>{0, 40, -1, 1, 45, 50,...}</a:t>
            </a:r>
            <a:r>
              <a:rPr lang="en" sz="1200"/>
              <a:t>,</a:t>
            </a:r>
            <a:endParaRPr sz="1200"/>
          </a:p>
          <a:p>
            <a:pPr indent="0" lvl="0" marL="0" rtl="0" algn="l">
              <a:spcBef>
                <a:spcPts val="0"/>
              </a:spcBef>
              <a:spcAft>
                <a:spcPts val="0"/>
              </a:spcAft>
              <a:buNone/>
            </a:pPr>
            <a:r>
              <a:rPr lang="en" sz="1200"/>
              <a:t>{-1, -1, -1, -1, -1, -1,...},</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SD 2D Array:</a:t>
            </a:r>
            <a:endParaRPr b="1" sz="1200"/>
          </a:p>
          <a:p>
            <a:pPr indent="0" lvl="0" marL="0" rtl="0" algn="l">
              <a:spcBef>
                <a:spcPts val="0"/>
              </a:spcBef>
              <a:spcAft>
                <a:spcPts val="0"/>
              </a:spcAft>
              <a:buNone/>
            </a:pPr>
            <a:r>
              <a:rPr lang="en" sz="1200"/>
              <a:t>{{Crash, nullptr, nullptr, nullptr},</a:t>
            </a:r>
            <a:endParaRPr sz="1200"/>
          </a:p>
          <a:p>
            <a:pPr indent="0" lvl="0" marL="0" rtl="0" algn="l">
              <a:spcBef>
                <a:spcPts val="0"/>
              </a:spcBef>
              <a:spcAft>
                <a:spcPts val="0"/>
              </a:spcAft>
              <a:buNone/>
            </a:pPr>
            <a:r>
              <a:rPr lang="en" sz="1200"/>
              <a:t> {Crash, Bang, Guitar, nullptr},</a:t>
            </a:r>
            <a:endParaRPr sz="1200"/>
          </a:p>
          <a:p>
            <a:pPr indent="0" lvl="0" marL="0" rtl="0" algn="l">
              <a:spcBef>
                <a:spcPts val="0"/>
              </a:spcBef>
              <a:spcAft>
                <a:spcPts val="0"/>
              </a:spcAft>
              <a:buNone/>
            </a:pPr>
            <a:r>
              <a:rPr lang="en" sz="1200"/>
              <a:t> {</a:t>
            </a:r>
            <a:r>
              <a:rPr lang="en" sz="1200">
                <a:solidFill>
                  <a:schemeClr val="dk1"/>
                </a:solidFill>
              </a:rPr>
              <a:t>nullptr, nullptr, nullptr, nullptr},</a:t>
            </a:r>
            <a:endParaRPr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cxnSp>
        <p:nvCxnSpPr>
          <p:cNvPr id="246" name="Google Shape;246;p34"/>
          <p:cNvCxnSpPr/>
          <p:nvPr/>
        </p:nvCxnSpPr>
        <p:spPr>
          <a:xfrm flipH="1" rot="10800000">
            <a:off x="2521025" y="1937675"/>
            <a:ext cx="722700" cy="83700"/>
          </a:xfrm>
          <a:prstGeom prst="straightConnector1">
            <a:avLst/>
          </a:prstGeom>
          <a:noFill/>
          <a:ln cap="flat" cmpd="sng" w="28575">
            <a:solidFill>
              <a:schemeClr val="dk2"/>
            </a:solidFill>
            <a:prstDash val="solid"/>
            <a:round/>
            <a:headEnd len="med" w="med" type="none"/>
            <a:tailEnd len="med" w="med" type="triangle"/>
          </a:ln>
        </p:spPr>
      </p:cxnSp>
      <p:cxnSp>
        <p:nvCxnSpPr>
          <p:cNvPr id="247" name="Google Shape;247;p34"/>
          <p:cNvCxnSpPr/>
          <p:nvPr/>
        </p:nvCxnSpPr>
        <p:spPr>
          <a:xfrm flipH="1" rot="10800000">
            <a:off x="1942750" y="2090075"/>
            <a:ext cx="1453500" cy="540000"/>
          </a:xfrm>
          <a:prstGeom prst="straightConnector1">
            <a:avLst/>
          </a:prstGeom>
          <a:noFill/>
          <a:ln cap="flat" cmpd="sng" w="28575">
            <a:solidFill>
              <a:schemeClr val="dk2"/>
            </a:solidFill>
            <a:prstDash val="solid"/>
            <a:round/>
            <a:headEnd len="med" w="med" type="none"/>
            <a:tailEnd len="med" w="med" type="triangle"/>
          </a:ln>
        </p:spPr>
      </p:cxnSp>
      <p:cxnSp>
        <p:nvCxnSpPr>
          <p:cNvPr id="248" name="Google Shape;248;p34"/>
          <p:cNvCxnSpPr/>
          <p:nvPr/>
        </p:nvCxnSpPr>
        <p:spPr>
          <a:xfrm>
            <a:off x="1722100" y="3314875"/>
            <a:ext cx="1483800" cy="0"/>
          </a:xfrm>
          <a:prstGeom prst="straightConnector1">
            <a:avLst/>
          </a:prstGeom>
          <a:noFill/>
          <a:ln cap="flat" cmpd="sng" w="28575">
            <a:solidFill>
              <a:schemeClr val="dk2"/>
            </a:solidFill>
            <a:prstDash val="solid"/>
            <a:round/>
            <a:headEnd len="med" w="med" type="none"/>
            <a:tailEnd len="med" w="med" type="triangle"/>
          </a:ln>
        </p:spPr>
      </p:cxnSp>
      <p:cxnSp>
        <p:nvCxnSpPr>
          <p:cNvPr id="249" name="Google Shape;249;p34"/>
          <p:cNvCxnSpPr/>
          <p:nvPr/>
        </p:nvCxnSpPr>
        <p:spPr>
          <a:xfrm>
            <a:off x="5724300" y="1990950"/>
            <a:ext cx="517500" cy="0"/>
          </a:xfrm>
          <a:prstGeom prst="straightConnector1">
            <a:avLst/>
          </a:prstGeom>
          <a:noFill/>
          <a:ln cap="flat" cmpd="sng" w="28575">
            <a:solidFill>
              <a:schemeClr val="dk2"/>
            </a:solidFill>
            <a:prstDash val="solid"/>
            <a:round/>
            <a:headEnd len="med" w="med" type="none"/>
            <a:tailEnd len="med" w="med" type="triangle"/>
          </a:ln>
        </p:spPr>
      </p:cxnSp>
      <p:cxnSp>
        <p:nvCxnSpPr>
          <p:cNvPr id="250" name="Google Shape;250;p34"/>
          <p:cNvCxnSpPr/>
          <p:nvPr/>
        </p:nvCxnSpPr>
        <p:spPr>
          <a:xfrm>
            <a:off x="5678875" y="3314875"/>
            <a:ext cx="517500" cy="0"/>
          </a:xfrm>
          <a:prstGeom prst="straightConnector1">
            <a:avLst/>
          </a:prstGeom>
          <a:noFill/>
          <a:ln cap="flat" cmpd="sng" w="28575">
            <a:solidFill>
              <a:schemeClr val="dk2"/>
            </a:solidFill>
            <a:prstDash val="solid"/>
            <a:round/>
            <a:headEnd len="med" w="med" type="none"/>
            <a:tailEnd len="med" w="med" type="triangle"/>
          </a:ln>
        </p:spPr>
      </p:cxnSp>
      <p:sp>
        <p:nvSpPr>
          <p:cNvPr id="251" name="Google Shape;251;p3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0" y="50"/>
            <a:ext cx="5941108" cy="5143499"/>
          </a:xfrm>
          <a:prstGeom prst="rect">
            <a:avLst/>
          </a:prstGeom>
          <a:noFill/>
          <a:ln>
            <a:noFill/>
          </a:ln>
        </p:spPr>
      </p:pic>
      <p:sp>
        <p:nvSpPr>
          <p:cNvPr id="257" name="Google Shape;257;p35"/>
          <p:cNvSpPr txBox="1"/>
          <p:nvPr>
            <p:ph type="title"/>
          </p:nvPr>
        </p:nvSpPr>
        <p:spPr>
          <a:xfrm>
            <a:off x="2981125" y="163150"/>
            <a:ext cx="3015900" cy="862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Block Diagram</a:t>
            </a:r>
            <a:endParaRPr/>
          </a:p>
        </p:txBody>
      </p:sp>
      <p:sp>
        <p:nvSpPr>
          <p:cNvPr id="258" name="Google Shape;258;p35"/>
          <p:cNvSpPr/>
          <p:nvPr>
            <p:ph idx="2" type="chart"/>
          </p:nvPr>
        </p:nvSpPr>
        <p:spPr>
          <a:xfrm>
            <a:off x="5941100" y="50"/>
            <a:ext cx="3203100" cy="5143500"/>
          </a:xfrm>
          <a:prstGeom prst="rect">
            <a:avLst/>
          </a:prstGeom>
          <a:solidFill>
            <a:schemeClr val="lt2"/>
          </a:solidFill>
          <a:ln cap="flat" cmpd="sng" w="28575">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rtl="0" algn="ctr">
              <a:spcBef>
                <a:spcPts val="800"/>
              </a:spcBef>
              <a:spcAft>
                <a:spcPts val="0"/>
              </a:spcAft>
              <a:buNone/>
            </a:pPr>
            <a:r>
              <a:rPr lang="en" sz="1200"/>
              <a:t>Key</a:t>
            </a:r>
            <a:endParaRPr sz="1200"/>
          </a:p>
          <a:p>
            <a:pPr indent="-285750" lvl="0" marL="457200" rtl="0" algn="l">
              <a:spcBef>
                <a:spcPts val="800"/>
              </a:spcBef>
              <a:spcAft>
                <a:spcPts val="0"/>
              </a:spcAft>
              <a:buSzPts val="900"/>
              <a:buAutoNum type="arabicPeriod"/>
            </a:pPr>
            <a:r>
              <a:rPr b="0" lang="en" sz="900"/>
              <a:t>Select Sounds through display</a:t>
            </a:r>
            <a:endParaRPr b="0" sz="900"/>
          </a:p>
          <a:p>
            <a:pPr indent="-285750" lvl="0" marL="457200" rtl="0" algn="l">
              <a:spcBef>
                <a:spcPts val="0"/>
              </a:spcBef>
              <a:spcAft>
                <a:spcPts val="0"/>
              </a:spcAft>
              <a:buSzPts val="900"/>
              <a:buAutoNum type="arabicPeriod"/>
            </a:pPr>
            <a:r>
              <a:rPr b="0" lang="en" sz="900"/>
              <a:t>Select MIDI sounds through display</a:t>
            </a:r>
            <a:endParaRPr b="0" sz="900"/>
          </a:p>
          <a:p>
            <a:pPr indent="-285750" lvl="0" marL="457200" rtl="0" algn="l">
              <a:spcBef>
                <a:spcPts val="0"/>
              </a:spcBef>
              <a:spcAft>
                <a:spcPts val="0"/>
              </a:spcAft>
              <a:buSzPts val="900"/>
              <a:buAutoNum type="arabicPeriod"/>
            </a:pPr>
            <a:r>
              <a:rPr b="0" lang="en" sz="900"/>
              <a:t>Select Custom sounds through display</a:t>
            </a:r>
            <a:endParaRPr b="0" sz="900"/>
          </a:p>
          <a:p>
            <a:pPr indent="-285750" lvl="0" marL="457200" rtl="0" algn="l">
              <a:spcBef>
                <a:spcPts val="0"/>
              </a:spcBef>
              <a:spcAft>
                <a:spcPts val="0"/>
              </a:spcAft>
              <a:buSzPts val="900"/>
              <a:buAutoNum type="arabicPeriod"/>
            </a:pPr>
            <a:r>
              <a:rPr b="0" lang="en" sz="900"/>
              <a:t>Select desired sound then a Palette button is selected </a:t>
            </a:r>
            <a:endParaRPr b="0" sz="900"/>
          </a:p>
          <a:p>
            <a:pPr indent="-285750" lvl="0" marL="457200" rtl="0" algn="l">
              <a:spcBef>
                <a:spcPts val="0"/>
              </a:spcBef>
              <a:spcAft>
                <a:spcPts val="0"/>
              </a:spcAft>
              <a:buSzPts val="900"/>
              <a:buAutoNum type="arabicPeriod"/>
            </a:pPr>
            <a:r>
              <a:rPr b="0" lang="en" sz="900"/>
              <a:t>Select Percussion sounds through display</a:t>
            </a:r>
            <a:endParaRPr b="0" sz="900"/>
          </a:p>
          <a:p>
            <a:pPr indent="-285750" lvl="0" marL="457200" rtl="0" algn="l">
              <a:spcBef>
                <a:spcPts val="0"/>
              </a:spcBef>
              <a:spcAft>
                <a:spcPts val="0"/>
              </a:spcAft>
              <a:buSzPts val="900"/>
              <a:buAutoNum type="arabicPeriod"/>
            </a:pPr>
            <a:r>
              <a:rPr b="0" lang="en" sz="900"/>
              <a:t>Select Melodic sounds through display</a:t>
            </a:r>
            <a:endParaRPr b="0" sz="900"/>
          </a:p>
          <a:p>
            <a:pPr indent="-285750" lvl="0" marL="457200" rtl="0" algn="l">
              <a:spcBef>
                <a:spcPts val="0"/>
              </a:spcBef>
              <a:spcAft>
                <a:spcPts val="0"/>
              </a:spcAft>
              <a:buSzPts val="900"/>
              <a:buAutoNum type="arabicPeriod"/>
            </a:pPr>
            <a:r>
              <a:rPr b="0" lang="en" sz="900"/>
              <a:t>Select desired sound then a Palette button is selected </a:t>
            </a:r>
            <a:endParaRPr b="0" sz="900"/>
          </a:p>
          <a:p>
            <a:pPr indent="-285750" lvl="0" marL="457200" rtl="0" algn="l">
              <a:spcBef>
                <a:spcPts val="0"/>
              </a:spcBef>
              <a:spcAft>
                <a:spcPts val="0"/>
              </a:spcAft>
              <a:buSzPts val="900"/>
              <a:buAutoNum type="arabicPeriod"/>
            </a:pPr>
            <a:r>
              <a:rPr b="0" lang="en" sz="900"/>
              <a:t>Select desired sound through display</a:t>
            </a:r>
            <a:endParaRPr b="0" sz="900"/>
          </a:p>
          <a:p>
            <a:pPr indent="-285750" lvl="0" marL="457200" rtl="0" algn="l">
              <a:spcBef>
                <a:spcPts val="0"/>
              </a:spcBef>
              <a:spcAft>
                <a:spcPts val="0"/>
              </a:spcAft>
              <a:buSzPts val="900"/>
              <a:buAutoNum type="arabicPeriod"/>
            </a:pPr>
            <a:r>
              <a:rPr b="0" lang="en" sz="900"/>
              <a:t>Select desired octave through display</a:t>
            </a:r>
            <a:endParaRPr b="0" sz="900"/>
          </a:p>
          <a:p>
            <a:pPr indent="-285750" lvl="0" marL="457200" rtl="0" algn="l">
              <a:spcBef>
                <a:spcPts val="0"/>
              </a:spcBef>
              <a:spcAft>
                <a:spcPts val="0"/>
              </a:spcAft>
              <a:buSzPts val="900"/>
              <a:buAutoNum type="arabicPeriod"/>
            </a:pPr>
            <a:r>
              <a:rPr b="0" lang="en" sz="900"/>
              <a:t>Select desired note then a palette button is selected</a:t>
            </a:r>
            <a:endParaRPr b="0" sz="900"/>
          </a:p>
          <a:p>
            <a:pPr indent="-285750" lvl="0" marL="457200" rtl="0" algn="l">
              <a:spcBef>
                <a:spcPts val="0"/>
              </a:spcBef>
              <a:spcAft>
                <a:spcPts val="0"/>
              </a:spcAft>
              <a:buSzPts val="900"/>
              <a:buAutoNum type="arabicPeriod"/>
            </a:pPr>
            <a:r>
              <a:rPr b="0" lang="en" sz="900"/>
              <a:t>Palette button containing a sound is selected </a:t>
            </a:r>
            <a:endParaRPr b="0" sz="900"/>
          </a:p>
          <a:p>
            <a:pPr indent="-285750" lvl="0" marL="457200" rtl="0" algn="l">
              <a:spcBef>
                <a:spcPts val="0"/>
              </a:spcBef>
              <a:spcAft>
                <a:spcPts val="0"/>
              </a:spcAft>
              <a:buSzPts val="900"/>
              <a:buAutoNum type="arabicPeriod"/>
            </a:pPr>
            <a:r>
              <a:rPr b="0" lang="en" sz="900"/>
              <a:t>Measure Matrix button is selected</a:t>
            </a:r>
            <a:endParaRPr b="0" sz="900"/>
          </a:p>
          <a:p>
            <a:pPr indent="-285750" lvl="0" marL="457200" rtl="0" algn="l">
              <a:spcBef>
                <a:spcPts val="0"/>
              </a:spcBef>
              <a:spcAft>
                <a:spcPts val="0"/>
              </a:spcAft>
              <a:buSzPts val="900"/>
              <a:buAutoNum type="arabicPeriod"/>
            </a:pPr>
            <a:r>
              <a:rPr b="0" lang="en" sz="900"/>
              <a:t>Palette button containing an effect is selected </a:t>
            </a:r>
            <a:endParaRPr b="0" sz="900"/>
          </a:p>
          <a:p>
            <a:pPr indent="-285750" lvl="0" marL="457200" rtl="0" algn="l">
              <a:spcBef>
                <a:spcPts val="0"/>
              </a:spcBef>
              <a:spcAft>
                <a:spcPts val="0"/>
              </a:spcAft>
              <a:buSzPts val="900"/>
              <a:buAutoNum type="arabicPeriod"/>
            </a:pPr>
            <a:r>
              <a:rPr b="0" lang="en" sz="900"/>
              <a:t>Loop until button is released </a:t>
            </a:r>
            <a:endParaRPr b="0" sz="900"/>
          </a:p>
          <a:p>
            <a:pPr indent="-285750" lvl="0" marL="457200" rtl="0" algn="l">
              <a:spcBef>
                <a:spcPts val="0"/>
              </a:spcBef>
              <a:spcAft>
                <a:spcPts val="0"/>
              </a:spcAft>
              <a:buSzPts val="900"/>
              <a:buAutoNum type="arabicPeriod"/>
            </a:pPr>
            <a:r>
              <a:rPr b="0" lang="en" sz="900"/>
              <a:t>Select Effects through display</a:t>
            </a:r>
            <a:endParaRPr b="0" sz="900"/>
          </a:p>
          <a:p>
            <a:pPr indent="-285750" lvl="0" marL="457200" rtl="0" algn="l">
              <a:spcBef>
                <a:spcPts val="0"/>
              </a:spcBef>
              <a:spcAft>
                <a:spcPts val="0"/>
              </a:spcAft>
              <a:buSzPts val="900"/>
              <a:buAutoNum type="arabicPeriod"/>
            </a:pPr>
            <a:r>
              <a:rPr b="0" lang="en" sz="900"/>
              <a:t>Select desired effect then a Palette button is selected </a:t>
            </a:r>
            <a:endParaRPr b="0" sz="900"/>
          </a:p>
          <a:p>
            <a:pPr indent="-285750" lvl="0" marL="457200" rtl="0" algn="l">
              <a:spcBef>
                <a:spcPts val="0"/>
              </a:spcBef>
              <a:spcAft>
                <a:spcPts val="0"/>
              </a:spcAft>
              <a:buSzPts val="900"/>
              <a:buAutoNum type="arabicPeriod"/>
            </a:pPr>
            <a:r>
              <a:rPr b="0" lang="en" sz="900"/>
              <a:t>Select to add a measure through the display</a:t>
            </a:r>
            <a:endParaRPr b="0" sz="900"/>
          </a:p>
          <a:p>
            <a:pPr indent="-285750" lvl="0" marL="457200" rtl="0" algn="l">
              <a:spcBef>
                <a:spcPts val="0"/>
              </a:spcBef>
              <a:spcAft>
                <a:spcPts val="0"/>
              </a:spcAft>
              <a:buSzPts val="900"/>
              <a:buAutoNum type="arabicPeriod"/>
            </a:pPr>
            <a:r>
              <a:rPr b="0" lang="en" sz="900"/>
              <a:t>Select how many steps for each beat play on a measure through the display</a:t>
            </a:r>
            <a:endParaRPr b="0" sz="900"/>
          </a:p>
          <a:p>
            <a:pPr indent="-285750" lvl="0" marL="457200" rtl="0" algn="l">
              <a:spcBef>
                <a:spcPts val="0"/>
              </a:spcBef>
              <a:spcAft>
                <a:spcPts val="0"/>
              </a:spcAft>
              <a:buSzPts val="900"/>
              <a:buAutoNum type="arabicPeriod"/>
            </a:pPr>
            <a:r>
              <a:rPr b="0" lang="en" sz="900"/>
              <a:t>Select to delete a measure through the display </a:t>
            </a:r>
            <a:endParaRPr b="0" sz="900"/>
          </a:p>
          <a:p>
            <a:pPr indent="-285750" lvl="0" marL="457200" rtl="0" algn="l">
              <a:spcBef>
                <a:spcPts val="0"/>
              </a:spcBef>
              <a:spcAft>
                <a:spcPts val="0"/>
              </a:spcAft>
              <a:buSzPts val="900"/>
              <a:buAutoNum type="arabicPeriod"/>
            </a:pPr>
            <a:r>
              <a:rPr b="0" lang="en" sz="900"/>
              <a:t>Continue playing track with measures’ updates </a:t>
            </a:r>
            <a:endParaRPr b="0" sz="900"/>
          </a:p>
          <a:p>
            <a:pPr indent="-285750" lvl="0" marL="457200" rtl="0" algn="l">
              <a:spcBef>
                <a:spcPts val="0"/>
              </a:spcBef>
              <a:spcAft>
                <a:spcPts val="0"/>
              </a:spcAft>
              <a:buSzPts val="900"/>
              <a:buAutoNum type="arabicPeriod"/>
            </a:pPr>
            <a:r>
              <a:rPr b="0" lang="en" sz="900"/>
              <a:t>Pause/Play button selected </a:t>
            </a:r>
            <a:endParaRPr b="0" sz="900"/>
          </a:p>
          <a:p>
            <a:pPr indent="-285750" lvl="0" marL="457200" rtl="0" algn="l">
              <a:spcBef>
                <a:spcPts val="0"/>
              </a:spcBef>
              <a:spcAft>
                <a:spcPts val="0"/>
              </a:spcAft>
              <a:buSzPts val="900"/>
              <a:buAutoNum type="arabicPeriod"/>
            </a:pPr>
            <a:r>
              <a:rPr b="0" lang="en" sz="900"/>
              <a:t>Select save track through the display</a:t>
            </a:r>
            <a:endParaRPr b="0" sz="900"/>
          </a:p>
          <a:p>
            <a:pPr indent="-285750" lvl="0" marL="457200" rtl="0" algn="l">
              <a:spcBef>
                <a:spcPts val="0"/>
              </a:spcBef>
              <a:spcAft>
                <a:spcPts val="0"/>
              </a:spcAft>
              <a:buSzPts val="900"/>
              <a:buAutoNum type="arabicPeriod"/>
            </a:pPr>
            <a:r>
              <a:rPr b="0" lang="en" sz="900"/>
              <a:t>Select load track through the display </a:t>
            </a:r>
            <a:endParaRPr b="0" sz="900"/>
          </a:p>
          <a:p>
            <a:pPr indent="-285750" lvl="0" marL="457200" rtl="0" algn="l">
              <a:spcBef>
                <a:spcPts val="0"/>
              </a:spcBef>
              <a:spcAft>
                <a:spcPts val="0"/>
              </a:spcAft>
              <a:buSzPts val="900"/>
              <a:buAutoNum type="arabicPeriod"/>
            </a:pPr>
            <a:r>
              <a:rPr b="0" lang="en" sz="900"/>
              <a:t>Select delete track through the display </a:t>
            </a:r>
            <a:endParaRPr b="0" sz="900"/>
          </a:p>
          <a:p>
            <a:pPr indent="-285750" lvl="0" marL="457200" rtl="0" algn="l">
              <a:spcBef>
                <a:spcPts val="0"/>
              </a:spcBef>
              <a:spcAft>
                <a:spcPts val="0"/>
              </a:spcAft>
              <a:buSzPts val="900"/>
              <a:buAutoNum type="arabicPeriod"/>
            </a:pPr>
            <a:r>
              <a:rPr b="0" lang="en" sz="900"/>
              <a:t>Select delete sounds option through the display </a:t>
            </a:r>
            <a:endParaRPr b="0" sz="900"/>
          </a:p>
          <a:p>
            <a:pPr indent="-285750" lvl="0" marL="457200" rtl="0" algn="l">
              <a:spcBef>
                <a:spcPts val="0"/>
              </a:spcBef>
              <a:spcAft>
                <a:spcPts val="0"/>
              </a:spcAft>
              <a:buSzPts val="900"/>
              <a:buAutoNum type="arabicPeriod"/>
            </a:pPr>
            <a:r>
              <a:rPr b="0" lang="en" sz="900"/>
              <a:t>Select delete all sounds on a step through the display </a:t>
            </a:r>
            <a:endParaRPr b="0" sz="900"/>
          </a:p>
          <a:p>
            <a:pPr indent="-285750" lvl="0" marL="457200" rtl="0" algn="l">
              <a:spcBef>
                <a:spcPts val="0"/>
              </a:spcBef>
              <a:spcAft>
                <a:spcPts val="0"/>
              </a:spcAft>
              <a:buSzPts val="900"/>
              <a:buAutoNum type="arabicPeriod"/>
            </a:pPr>
            <a:r>
              <a:rPr b="0" lang="en" sz="900"/>
              <a:t>Measure matrix button selected </a:t>
            </a:r>
            <a:endParaRPr b="0" sz="900"/>
          </a:p>
          <a:p>
            <a:pPr indent="-285750" lvl="0" marL="457200" rtl="0" algn="l">
              <a:spcBef>
                <a:spcPts val="0"/>
              </a:spcBef>
              <a:spcAft>
                <a:spcPts val="0"/>
              </a:spcAft>
              <a:buSzPts val="900"/>
              <a:buAutoNum type="arabicPeriod"/>
            </a:pPr>
            <a:r>
              <a:rPr b="0" lang="en" sz="900"/>
              <a:t>Select delete entire measure through the display </a:t>
            </a:r>
            <a:endParaRPr b="0" sz="900"/>
          </a:p>
          <a:p>
            <a:pPr indent="-285750" lvl="0" marL="457200" rtl="0" algn="l">
              <a:spcBef>
                <a:spcPts val="0"/>
              </a:spcBef>
              <a:spcAft>
                <a:spcPts val="0"/>
              </a:spcAft>
              <a:buSzPts val="900"/>
              <a:buAutoNum type="arabicPeriod"/>
            </a:pPr>
            <a:r>
              <a:rPr b="0" lang="en" sz="900"/>
              <a:t>Select delete last sound added through the </a:t>
            </a:r>
            <a:r>
              <a:rPr b="0" lang="en" sz="900"/>
              <a:t>display</a:t>
            </a:r>
            <a:r>
              <a:rPr b="0" lang="en" sz="900"/>
              <a:t> </a:t>
            </a:r>
            <a:endParaRPr b="0" sz="900"/>
          </a:p>
        </p:txBody>
      </p:sp>
      <p:sp>
        <p:nvSpPr>
          <p:cNvPr id="259" name="Google Shape;259;p3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3967650" y="68550"/>
            <a:ext cx="4973100" cy="735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New Additions to Software Block Diagram </a:t>
            </a:r>
            <a:endParaRPr/>
          </a:p>
        </p:txBody>
      </p:sp>
      <p:sp>
        <p:nvSpPr>
          <p:cNvPr id="265" name="Google Shape;265;p36"/>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266" name="Google Shape;266;p3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67" name="Google Shape;267;p3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268" name="Google Shape;268;p36"/>
          <p:cNvPicPr preferRelativeResize="0"/>
          <p:nvPr/>
        </p:nvPicPr>
        <p:blipFill rotWithShape="1">
          <a:blip r:embed="rId3">
            <a:alphaModFix/>
          </a:blip>
          <a:srcRect b="0" l="0" r="0" t="12349"/>
          <a:stretch/>
        </p:blipFill>
        <p:spPr>
          <a:xfrm>
            <a:off x="0" y="0"/>
            <a:ext cx="3708950" cy="5143501"/>
          </a:xfrm>
          <a:prstGeom prst="rect">
            <a:avLst/>
          </a:prstGeom>
          <a:noFill/>
          <a:ln>
            <a:noFill/>
          </a:ln>
        </p:spPr>
      </p:pic>
      <p:sp>
        <p:nvSpPr>
          <p:cNvPr id="269" name="Google Shape;269;p36"/>
          <p:cNvSpPr txBox="1"/>
          <p:nvPr/>
        </p:nvSpPr>
        <p:spPr>
          <a:xfrm>
            <a:off x="4255950" y="918174"/>
            <a:ext cx="4684800" cy="34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Key</a:t>
            </a:r>
            <a:endParaRPr sz="2000">
              <a:solidFill>
                <a:schemeClr val="dk1"/>
              </a:solidFill>
            </a:endParaRPr>
          </a:p>
          <a:p>
            <a:pPr indent="0" lvl="0" marL="0" rtl="0" algn="l">
              <a:lnSpc>
                <a:spcPct val="90000"/>
              </a:lnSpc>
              <a:spcBef>
                <a:spcPts val="800"/>
              </a:spcBef>
              <a:spcAft>
                <a:spcPts val="0"/>
              </a:spcAft>
              <a:buNone/>
            </a:pPr>
            <a:r>
              <a:rPr lang="en" sz="900">
                <a:solidFill>
                  <a:schemeClr val="dk1"/>
                </a:solidFill>
              </a:rPr>
              <a:t>17.	</a:t>
            </a:r>
            <a:r>
              <a:rPr lang="en" sz="900">
                <a:solidFill>
                  <a:schemeClr val="dk1"/>
                </a:solidFill>
              </a:rPr>
              <a:t>Select to add a measure through the display</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18. 	Select how many steps for each beat play on a measure through the display</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19. 	Select to delete a measure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20. 	Continue playing track with measures’ updates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21. 	Pause/Play button selected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22. 	Select save track through the display</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23. 	Select load track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24. 	Select delete track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25. 	Select delete sounds option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26. 	Select delete all sounds on a step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27. 	Measure matrix button selected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28. 	Select delete entire measure through the display </a:t>
            </a:r>
            <a:endParaRPr sz="900">
              <a:solidFill>
                <a:schemeClr val="dk1"/>
              </a:solidFill>
            </a:endParaRPr>
          </a:p>
          <a:p>
            <a:pPr indent="0" lvl="0" marL="0" rtl="0" algn="l">
              <a:lnSpc>
                <a:spcPct val="90000"/>
              </a:lnSpc>
              <a:spcBef>
                <a:spcPts val="800"/>
              </a:spcBef>
              <a:spcAft>
                <a:spcPts val="0"/>
              </a:spcAft>
              <a:buNone/>
            </a:pPr>
            <a:r>
              <a:rPr lang="en" sz="900">
                <a:solidFill>
                  <a:schemeClr val="dk1"/>
                </a:solidFill>
              </a:rPr>
              <a:t>29. 	Select delete last sound added through the display</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Effects and Deletion </a:t>
            </a:r>
            <a:endParaRPr/>
          </a:p>
        </p:txBody>
      </p:sp>
      <p:sp>
        <p:nvSpPr>
          <p:cNvPr id="275" name="Google Shape;275;p37"/>
          <p:cNvSpPr/>
          <p:nvPr>
            <p:ph idx="2" type="chart"/>
          </p:nvPr>
        </p:nvSpPr>
        <p:spPr>
          <a:xfrm>
            <a:off x="472677" y="1213875"/>
            <a:ext cx="40950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Effects </a:t>
            </a:r>
            <a:endParaRPr/>
          </a:p>
          <a:p>
            <a:pPr indent="-336550" lvl="0" marL="457200" rtl="0" algn="l">
              <a:lnSpc>
                <a:spcPct val="150000"/>
              </a:lnSpc>
              <a:spcBef>
                <a:spcPts val="0"/>
              </a:spcBef>
              <a:spcAft>
                <a:spcPts val="0"/>
              </a:spcAft>
              <a:buSzPts val="1700"/>
              <a:buChar char="●"/>
            </a:pPr>
            <a:r>
              <a:rPr b="0" lang="en" sz="1700"/>
              <a:t>Repeat return </a:t>
            </a:r>
            <a:endParaRPr b="0" sz="1700"/>
          </a:p>
          <a:p>
            <a:pPr indent="-336550" lvl="0" marL="457200" rtl="0" algn="l">
              <a:lnSpc>
                <a:spcPct val="150000"/>
              </a:lnSpc>
              <a:spcBef>
                <a:spcPts val="0"/>
              </a:spcBef>
              <a:spcAft>
                <a:spcPts val="0"/>
              </a:spcAft>
              <a:buSzPts val="1700"/>
              <a:buChar char="●"/>
            </a:pPr>
            <a:r>
              <a:rPr b="0" lang="en" sz="1700"/>
              <a:t>Repeat continue </a:t>
            </a:r>
            <a:endParaRPr b="0" sz="1700"/>
          </a:p>
          <a:p>
            <a:pPr indent="-336550" lvl="0" marL="457200" rtl="0" algn="l">
              <a:lnSpc>
                <a:spcPct val="150000"/>
              </a:lnSpc>
              <a:spcBef>
                <a:spcPts val="0"/>
              </a:spcBef>
              <a:spcAft>
                <a:spcPts val="0"/>
              </a:spcAft>
              <a:buSzPts val="1700"/>
              <a:buChar char="●"/>
            </a:pPr>
            <a:r>
              <a:rPr b="0" lang="en" sz="1700"/>
              <a:t>Reverse</a:t>
            </a:r>
            <a:endParaRPr b="0" sz="1700"/>
          </a:p>
          <a:p>
            <a:pPr indent="-336550" lvl="0" marL="457200" rtl="0" algn="l">
              <a:lnSpc>
                <a:spcPct val="150000"/>
              </a:lnSpc>
              <a:spcBef>
                <a:spcPts val="0"/>
              </a:spcBef>
              <a:spcAft>
                <a:spcPts val="0"/>
              </a:spcAft>
              <a:buSzPts val="1700"/>
              <a:buChar char="●"/>
            </a:pPr>
            <a:r>
              <a:rPr b="0" lang="en" sz="1700"/>
              <a:t>Echo (new)</a:t>
            </a:r>
            <a:endParaRPr b="0" sz="1700"/>
          </a:p>
          <a:p>
            <a:pPr indent="-336550" lvl="0" marL="457200" rtl="0" algn="l">
              <a:lnSpc>
                <a:spcPct val="150000"/>
              </a:lnSpc>
              <a:spcBef>
                <a:spcPts val="0"/>
              </a:spcBef>
              <a:spcAft>
                <a:spcPts val="0"/>
              </a:spcAft>
              <a:buSzPts val="1700"/>
              <a:buChar char="●"/>
            </a:pPr>
            <a:r>
              <a:rPr b="0" lang="en" sz="1700"/>
              <a:t>Mute (new)</a:t>
            </a:r>
            <a:endParaRPr b="0" sz="1700"/>
          </a:p>
          <a:p>
            <a:pPr indent="-336550" lvl="0" marL="457200" rtl="0" algn="l">
              <a:lnSpc>
                <a:spcPct val="150000"/>
              </a:lnSpc>
              <a:spcBef>
                <a:spcPts val="0"/>
              </a:spcBef>
              <a:spcAft>
                <a:spcPts val="0"/>
              </a:spcAft>
              <a:buSzPts val="1700"/>
              <a:buChar char="●"/>
            </a:pPr>
            <a:r>
              <a:rPr b="0" lang="en" sz="1700"/>
              <a:t>Scratch (new)</a:t>
            </a:r>
            <a:endParaRPr b="0" sz="1700"/>
          </a:p>
          <a:p>
            <a:pPr indent="-336550" lvl="0" marL="457200" rtl="0" algn="l">
              <a:lnSpc>
                <a:spcPct val="150000"/>
              </a:lnSpc>
              <a:spcBef>
                <a:spcPts val="0"/>
              </a:spcBef>
              <a:spcAft>
                <a:spcPts val="0"/>
              </a:spcAft>
              <a:buSzPts val="1700"/>
              <a:buChar char="●"/>
            </a:pPr>
            <a:r>
              <a:rPr b="0" lang="en" sz="1700"/>
              <a:t>Double step (new)</a:t>
            </a:r>
            <a:endParaRPr b="0" sz="1700"/>
          </a:p>
        </p:txBody>
      </p:sp>
      <p:sp>
        <p:nvSpPr>
          <p:cNvPr id="276" name="Google Shape;276;p3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77" name="Google Shape;277;p3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
        <p:nvSpPr>
          <p:cNvPr id="278" name="Google Shape;278;p37"/>
          <p:cNvSpPr/>
          <p:nvPr>
            <p:ph idx="2" type="chart"/>
          </p:nvPr>
        </p:nvSpPr>
        <p:spPr>
          <a:xfrm>
            <a:off x="4695727" y="1213875"/>
            <a:ext cx="40950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Deletion Capabilities </a:t>
            </a:r>
            <a:endParaRPr/>
          </a:p>
          <a:p>
            <a:pPr indent="-336550" lvl="0" marL="457200" rtl="0" algn="l">
              <a:lnSpc>
                <a:spcPct val="150000"/>
              </a:lnSpc>
              <a:spcBef>
                <a:spcPts val="800"/>
              </a:spcBef>
              <a:spcAft>
                <a:spcPts val="0"/>
              </a:spcAft>
              <a:buSzPts val="1700"/>
              <a:buChar char="●"/>
            </a:pPr>
            <a:r>
              <a:rPr b="0" lang="en" sz="1700"/>
              <a:t>Delete last sound added </a:t>
            </a:r>
            <a:endParaRPr b="0" sz="1700"/>
          </a:p>
          <a:p>
            <a:pPr indent="-336550" lvl="0" marL="457200" rtl="0" algn="l">
              <a:lnSpc>
                <a:spcPct val="150000"/>
              </a:lnSpc>
              <a:spcBef>
                <a:spcPts val="0"/>
              </a:spcBef>
              <a:spcAft>
                <a:spcPts val="0"/>
              </a:spcAft>
              <a:buSzPts val="1700"/>
              <a:buChar char="●"/>
            </a:pPr>
            <a:r>
              <a:rPr b="0" lang="en" sz="1700"/>
              <a:t>Delete whole measure </a:t>
            </a:r>
            <a:endParaRPr b="0" sz="1700"/>
          </a:p>
          <a:p>
            <a:pPr indent="-336550" lvl="0" marL="457200" rtl="0" algn="l">
              <a:lnSpc>
                <a:spcPct val="150000"/>
              </a:lnSpc>
              <a:spcBef>
                <a:spcPts val="0"/>
              </a:spcBef>
              <a:spcAft>
                <a:spcPts val="0"/>
              </a:spcAft>
              <a:buSzPts val="1700"/>
              <a:buChar char="●"/>
            </a:pPr>
            <a:r>
              <a:rPr b="0" lang="en" sz="1700"/>
              <a:t>Delete all sounds on a step </a:t>
            </a:r>
            <a:endParaRPr b="0" sz="1700"/>
          </a:p>
          <a:p>
            <a:pPr indent="-336550" lvl="1" marL="914400" rtl="0" algn="l">
              <a:lnSpc>
                <a:spcPct val="150000"/>
              </a:lnSpc>
              <a:spcBef>
                <a:spcPts val="0"/>
              </a:spcBef>
              <a:spcAft>
                <a:spcPts val="0"/>
              </a:spcAft>
              <a:buSzPts val="1700"/>
              <a:buChar char="○"/>
            </a:pPr>
            <a:r>
              <a:rPr lang="en"/>
              <a:t>Requires user to select which step they would like to delete all sounds from by pushing measure matrix button </a:t>
            </a:r>
            <a:endParaRPr b="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284" name="Google Shape;284;p38"/>
          <p:cNvPicPr preferRelativeResize="0"/>
          <p:nvPr/>
        </p:nvPicPr>
        <p:blipFill>
          <a:blip r:embed="rId3">
            <a:alphaModFix/>
          </a:blip>
          <a:stretch>
            <a:fillRect/>
          </a:stretch>
        </p:blipFill>
        <p:spPr>
          <a:xfrm>
            <a:off x="1562500" y="354775"/>
            <a:ext cx="7240325" cy="4072699"/>
          </a:xfrm>
          <a:prstGeom prst="rect">
            <a:avLst/>
          </a:prstGeom>
          <a:noFill/>
          <a:ln>
            <a:noFill/>
          </a:ln>
        </p:spPr>
      </p:pic>
      <p:sp>
        <p:nvSpPr>
          <p:cNvPr id="285" name="Google Shape;285;p3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
        <p:nvSpPr>
          <p:cNvPr id="286" name="Google Shape;286;p38"/>
          <p:cNvSpPr txBox="1"/>
          <p:nvPr>
            <p:ph type="title"/>
          </p:nvPr>
        </p:nvSpPr>
        <p:spPr>
          <a:xfrm>
            <a:off x="154152" y="469773"/>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Hardware Block</a:t>
            </a:r>
            <a:endParaRPr/>
          </a:p>
          <a:p>
            <a:pPr indent="0" lvl="0" marL="0" rtl="0" algn="l">
              <a:spcBef>
                <a:spcPts val="0"/>
              </a:spcBef>
              <a:spcAft>
                <a:spcPts val="0"/>
              </a:spcAft>
              <a:buNone/>
            </a:pPr>
            <a:r>
              <a:rPr lang="en"/>
              <a:t> Diagram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Power Source</a:t>
            </a:r>
            <a:endParaRPr/>
          </a:p>
        </p:txBody>
      </p:sp>
      <p:sp>
        <p:nvSpPr>
          <p:cNvPr id="292" name="Google Shape;292;p39"/>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3x 18650 Lithium-ion battery pack</a:t>
            </a:r>
            <a:endParaRPr sz="1700"/>
          </a:p>
          <a:p>
            <a:pPr indent="-336550" lvl="1" marL="914400" rtl="0" algn="l">
              <a:spcBef>
                <a:spcPts val="0"/>
              </a:spcBef>
              <a:spcAft>
                <a:spcPts val="0"/>
              </a:spcAft>
              <a:buSzPts val="1700"/>
              <a:buChar char="○"/>
            </a:pPr>
            <a:r>
              <a:rPr lang="en"/>
              <a:t>10050mAh at 3.7V ~ 37W/hr</a:t>
            </a:r>
            <a:endParaRPr/>
          </a:p>
          <a:p>
            <a:pPr indent="-336550" lvl="1" marL="914400" rtl="0" algn="l">
              <a:spcBef>
                <a:spcPts val="0"/>
              </a:spcBef>
              <a:spcAft>
                <a:spcPts val="0"/>
              </a:spcAft>
              <a:buSzPts val="1700"/>
              <a:buChar char="○"/>
            </a:pPr>
            <a:r>
              <a:rPr lang="en"/>
              <a:t>overcharge protection at 4.25V</a:t>
            </a:r>
            <a:endParaRPr/>
          </a:p>
          <a:p>
            <a:pPr indent="-336550" lvl="1" marL="914400" rtl="0" algn="l">
              <a:spcBef>
                <a:spcPts val="0"/>
              </a:spcBef>
              <a:spcAft>
                <a:spcPts val="0"/>
              </a:spcAft>
              <a:buSzPts val="1700"/>
              <a:buChar char="○"/>
            </a:pPr>
            <a:r>
              <a:rPr lang="en"/>
              <a:t>Under discharge protection at 2.5V</a:t>
            </a:r>
            <a:endParaRPr/>
          </a:p>
          <a:p>
            <a:pPr indent="-336550" lvl="0" marL="457200" rtl="0" algn="l">
              <a:spcBef>
                <a:spcPts val="0"/>
              </a:spcBef>
              <a:spcAft>
                <a:spcPts val="0"/>
              </a:spcAft>
              <a:buSzPts val="1700"/>
              <a:buChar char="●"/>
            </a:pPr>
            <a:r>
              <a:rPr lang="en" sz="1700"/>
              <a:t>Buck-boost nominal 3.7V → stable 5.2V </a:t>
            </a:r>
            <a:endParaRPr sz="1700"/>
          </a:p>
          <a:p>
            <a:pPr indent="-336550" lvl="0" marL="457200" rtl="0" algn="l">
              <a:spcBef>
                <a:spcPts val="0"/>
              </a:spcBef>
              <a:spcAft>
                <a:spcPts val="0"/>
              </a:spcAft>
              <a:buSzPts val="1700"/>
              <a:buChar char="●"/>
            </a:pPr>
            <a:r>
              <a:rPr lang="en" sz="1700"/>
              <a:t>Micro-USB charging input</a:t>
            </a:r>
            <a:endParaRPr sz="1700"/>
          </a:p>
          <a:p>
            <a:pPr indent="0" lvl="0" marL="457200" rtl="0" algn="l">
              <a:spcBef>
                <a:spcPts val="800"/>
              </a:spcBef>
              <a:spcAft>
                <a:spcPts val="0"/>
              </a:spcAft>
              <a:buNone/>
            </a:pPr>
            <a:r>
              <a:t/>
            </a:r>
            <a:endParaRPr sz="1700"/>
          </a:p>
          <a:p>
            <a:pPr indent="-336550" lvl="0" marL="457200" rtl="0" algn="l">
              <a:spcBef>
                <a:spcPts val="800"/>
              </a:spcBef>
              <a:spcAft>
                <a:spcPts val="0"/>
              </a:spcAft>
              <a:buSzPts val="1700"/>
              <a:buChar char="●"/>
            </a:pPr>
            <a:r>
              <a:rPr lang="en" sz="1700"/>
              <a:t>Current measured using clamp ammeter</a:t>
            </a:r>
            <a:endParaRPr sz="1700"/>
          </a:p>
          <a:p>
            <a:pPr indent="-336550" lvl="0" marL="914400" rtl="0" algn="l">
              <a:spcBef>
                <a:spcPts val="0"/>
              </a:spcBef>
              <a:spcAft>
                <a:spcPts val="0"/>
              </a:spcAft>
              <a:buSzPts val="1700"/>
              <a:buChar char="●"/>
            </a:pPr>
            <a:r>
              <a:rPr lang="en" sz="1700"/>
              <a:t>0.44A @ 3.7V = 1.6W </a:t>
            </a:r>
            <a:endParaRPr sz="1700"/>
          </a:p>
          <a:p>
            <a:pPr indent="-336550" lvl="0" marL="914400" rtl="0" algn="l">
              <a:spcBef>
                <a:spcPts val="0"/>
              </a:spcBef>
              <a:spcAft>
                <a:spcPts val="0"/>
              </a:spcAft>
              <a:buSzPts val="1700"/>
              <a:buChar char="●"/>
            </a:pPr>
            <a:r>
              <a:rPr lang="en" sz="1700"/>
              <a:t>37W/Hr / 1.6W = 23 Hrs Runtime</a:t>
            </a:r>
            <a:endParaRPr sz="1700"/>
          </a:p>
        </p:txBody>
      </p:sp>
      <p:sp>
        <p:nvSpPr>
          <p:cNvPr id="293" name="Google Shape;293;p3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94" name="Google Shape;294;p3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295" name="Google Shape;295;p39"/>
          <p:cNvPicPr preferRelativeResize="0"/>
          <p:nvPr/>
        </p:nvPicPr>
        <p:blipFill rotWithShape="1">
          <a:blip r:embed="rId3">
            <a:alphaModFix/>
          </a:blip>
          <a:srcRect b="12108" l="6264" r="8614" t="11926"/>
          <a:stretch/>
        </p:blipFill>
        <p:spPr>
          <a:xfrm>
            <a:off x="6212125" y="2521300"/>
            <a:ext cx="2811899" cy="1883378"/>
          </a:xfrm>
          <a:prstGeom prst="rect">
            <a:avLst/>
          </a:prstGeom>
          <a:noFill/>
          <a:ln>
            <a:noFill/>
          </a:ln>
        </p:spPr>
      </p:pic>
      <p:pic>
        <p:nvPicPr>
          <p:cNvPr id="296" name="Google Shape;296;p39"/>
          <p:cNvPicPr preferRelativeResize="0"/>
          <p:nvPr/>
        </p:nvPicPr>
        <p:blipFill rotWithShape="1">
          <a:blip r:embed="rId4">
            <a:alphaModFix/>
          </a:blip>
          <a:srcRect b="19099" l="2000" r="9086" t="15846"/>
          <a:stretch/>
        </p:blipFill>
        <p:spPr>
          <a:xfrm>
            <a:off x="6212125" y="977296"/>
            <a:ext cx="2811899" cy="15440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Team</a:t>
            </a:r>
            <a:endParaRPr/>
          </a:p>
        </p:txBody>
      </p:sp>
      <p:sp>
        <p:nvSpPr>
          <p:cNvPr id="104" name="Google Shape;104;p22"/>
          <p:cNvSpPr/>
          <p:nvPr>
            <p:ph idx="2" type="chart"/>
          </p:nvPr>
        </p:nvSpPr>
        <p:spPr>
          <a:xfrm>
            <a:off x="349150" y="3444400"/>
            <a:ext cx="1918800" cy="7887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400"/>
              <a:t>Shawn Colby</a:t>
            </a:r>
            <a:endParaRPr b="0" sz="1400"/>
          </a:p>
          <a:p>
            <a:pPr indent="0" lvl="0" marL="0" rtl="0" algn="l">
              <a:lnSpc>
                <a:spcPct val="100000"/>
              </a:lnSpc>
              <a:spcBef>
                <a:spcPts val="0"/>
              </a:spcBef>
              <a:spcAft>
                <a:spcPts val="0"/>
              </a:spcAft>
              <a:buNone/>
            </a:pPr>
            <a:r>
              <a:rPr b="0" lang="en" sz="1400"/>
              <a:t>Computer Engineering</a:t>
            </a:r>
            <a:endParaRPr b="0" sz="1400"/>
          </a:p>
        </p:txBody>
      </p:sp>
      <p:sp>
        <p:nvSpPr>
          <p:cNvPr id="105" name="Google Shape;105;p2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06" name="Google Shape;106;p22"/>
          <p:cNvSpPr txBox="1"/>
          <p:nvPr/>
        </p:nvSpPr>
        <p:spPr>
          <a:xfrm>
            <a:off x="2347750" y="3381125"/>
            <a:ext cx="1918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Ryan Gordon</a:t>
            </a:r>
            <a:endParaRPr/>
          </a:p>
          <a:p>
            <a:pPr indent="0" lvl="0" marL="0" rtl="0" algn="l">
              <a:spcBef>
                <a:spcPts val="0"/>
              </a:spcBef>
              <a:spcAft>
                <a:spcPts val="0"/>
              </a:spcAft>
              <a:buNone/>
            </a:pPr>
            <a:r>
              <a:rPr lang="en"/>
              <a:t>Electrical Engineering</a:t>
            </a:r>
            <a:endParaRPr/>
          </a:p>
        </p:txBody>
      </p:sp>
      <p:sp>
        <p:nvSpPr>
          <p:cNvPr id="107" name="Google Shape;107;p22"/>
          <p:cNvSpPr txBox="1"/>
          <p:nvPr/>
        </p:nvSpPr>
        <p:spPr>
          <a:xfrm>
            <a:off x="4266550" y="3370775"/>
            <a:ext cx="19872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Conor Curtin</a:t>
            </a:r>
            <a:endParaRPr/>
          </a:p>
          <a:p>
            <a:pPr indent="0" lvl="0" marL="0" rtl="0" algn="l">
              <a:spcBef>
                <a:spcPts val="0"/>
              </a:spcBef>
              <a:spcAft>
                <a:spcPts val="0"/>
              </a:spcAft>
              <a:buNone/>
            </a:pPr>
            <a:r>
              <a:rPr lang="en"/>
              <a:t>Computer Engineering</a:t>
            </a:r>
            <a:endParaRPr/>
          </a:p>
          <a:p>
            <a:pPr indent="0" lvl="0" marL="0" rtl="0" algn="l">
              <a:spcBef>
                <a:spcPts val="0"/>
              </a:spcBef>
              <a:spcAft>
                <a:spcPts val="0"/>
              </a:spcAft>
              <a:buNone/>
            </a:pPr>
            <a:r>
              <a:t/>
            </a:r>
            <a:endParaRPr/>
          </a:p>
        </p:txBody>
      </p:sp>
      <p:sp>
        <p:nvSpPr>
          <p:cNvPr id="108" name="Google Shape;108;p22"/>
          <p:cNvSpPr txBox="1"/>
          <p:nvPr/>
        </p:nvSpPr>
        <p:spPr>
          <a:xfrm>
            <a:off x="6363400" y="3381125"/>
            <a:ext cx="19872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Evan Rovelli</a:t>
            </a:r>
            <a:endParaRPr/>
          </a:p>
          <a:p>
            <a:pPr indent="0" lvl="0" marL="0" rtl="0" algn="l">
              <a:spcBef>
                <a:spcPts val="0"/>
              </a:spcBef>
              <a:spcAft>
                <a:spcPts val="0"/>
              </a:spcAft>
              <a:buNone/>
            </a:pPr>
            <a:r>
              <a:rPr lang="en"/>
              <a:t>Computer Engineering</a:t>
            </a:r>
            <a:endParaRPr/>
          </a:p>
        </p:txBody>
      </p:sp>
      <p:sp>
        <p:nvSpPr>
          <p:cNvPr id="109" name="Google Shape;109;p2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10" name="Google Shape;110;p22"/>
          <p:cNvPicPr preferRelativeResize="0"/>
          <p:nvPr/>
        </p:nvPicPr>
        <p:blipFill rotWithShape="1">
          <a:blip r:embed="rId3">
            <a:alphaModFix/>
          </a:blip>
          <a:srcRect b="46029" l="0" r="0" t="10808"/>
          <a:stretch/>
        </p:blipFill>
        <p:spPr>
          <a:xfrm>
            <a:off x="2485088" y="1147088"/>
            <a:ext cx="1466700" cy="2220201"/>
          </a:xfrm>
          <a:prstGeom prst="rect">
            <a:avLst/>
          </a:prstGeom>
          <a:noFill/>
          <a:ln>
            <a:noFill/>
          </a:ln>
        </p:spPr>
      </p:pic>
      <p:pic>
        <p:nvPicPr>
          <p:cNvPr id="111" name="Google Shape;111;p22"/>
          <p:cNvPicPr preferRelativeResize="0"/>
          <p:nvPr/>
        </p:nvPicPr>
        <p:blipFill>
          <a:blip r:embed="rId4">
            <a:alphaModFix/>
          </a:blip>
          <a:stretch>
            <a:fillRect/>
          </a:stretch>
        </p:blipFill>
        <p:spPr>
          <a:xfrm>
            <a:off x="4365075" y="1141925"/>
            <a:ext cx="1617700" cy="2156923"/>
          </a:xfrm>
          <a:prstGeom prst="rect">
            <a:avLst/>
          </a:prstGeom>
          <a:noFill/>
          <a:ln>
            <a:noFill/>
          </a:ln>
        </p:spPr>
      </p:pic>
      <p:pic>
        <p:nvPicPr>
          <p:cNvPr id="112" name="Google Shape;112;p22"/>
          <p:cNvPicPr preferRelativeResize="0"/>
          <p:nvPr/>
        </p:nvPicPr>
        <p:blipFill rotWithShape="1">
          <a:blip r:embed="rId5">
            <a:alphaModFix/>
          </a:blip>
          <a:srcRect b="0" l="32054" r="5678" t="0"/>
          <a:stretch/>
        </p:blipFill>
        <p:spPr>
          <a:xfrm>
            <a:off x="349150" y="1147100"/>
            <a:ext cx="1856077" cy="2220199"/>
          </a:xfrm>
          <a:prstGeom prst="rect">
            <a:avLst/>
          </a:prstGeom>
          <a:noFill/>
          <a:ln>
            <a:noFill/>
          </a:ln>
        </p:spPr>
      </p:pic>
      <p:pic>
        <p:nvPicPr>
          <p:cNvPr id="113" name="Google Shape;113;p22"/>
          <p:cNvPicPr preferRelativeResize="0"/>
          <p:nvPr/>
        </p:nvPicPr>
        <p:blipFill>
          <a:blip r:embed="rId6">
            <a:alphaModFix/>
          </a:blip>
          <a:stretch>
            <a:fillRect/>
          </a:stretch>
        </p:blipFill>
        <p:spPr>
          <a:xfrm>
            <a:off x="6193675" y="1141925"/>
            <a:ext cx="2156923" cy="21569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 </a:t>
            </a:r>
            <a:endParaRPr/>
          </a:p>
          <a:p>
            <a:pPr indent="0" lvl="0" marL="0" rtl="0" algn="l">
              <a:spcBef>
                <a:spcPts val="0"/>
              </a:spcBef>
              <a:spcAft>
                <a:spcPts val="0"/>
              </a:spcAft>
              <a:buNone/>
            </a:pPr>
            <a:r>
              <a:rPr lang="en"/>
              <a:t>Schematic</a:t>
            </a:r>
            <a:endParaRPr/>
          </a:p>
        </p:txBody>
      </p:sp>
      <p:sp>
        <p:nvSpPr>
          <p:cNvPr id="302" name="Google Shape;302;p4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03" name="Google Shape;303;p40"/>
          <p:cNvPicPr preferRelativeResize="0"/>
          <p:nvPr/>
        </p:nvPicPr>
        <p:blipFill>
          <a:blip r:embed="rId3">
            <a:alphaModFix/>
          </a:blip>
          <a:stretch>
            <a:fillRect/>
          </a:stretch>
        </p:blipFill>
        <p:spPr>
          <a:xfrm>
            <a:off x="2775052" y="555500"/>
            <a:ext cx="6238447" cy="3795775"/>
          </a:xfrm>
          <a:prstGeom prst="rect">
            <a:avLst/>
          </a:prstGeom>
          <a:noFill/>
          <a:ln>
            <a:noFill/>
          </a:ln>
        </p:spPr>
      </p:pic>
      <p:sp>
        <p:nvSpPr>
          <p:cNvPr id="304" name="Google Shape;304;p40"/>
          <p:cNvSpPr txBox="1"/>
          <p:nvPr/>
        </p:nvSpPr>
        <p:spPr>
          <a:xfrm>
            <a:off x="333375" y="1401825"/>
            <a:ext cx="2246700" cy="2949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Row column addressing</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Rows can be linked to connected PCBs together</a:t>
            </a:r>
            <a:endParaRPr sz="2000">
              <a:solidFill>
                <a:schemeClr val="dk1"/>
              </a:solidFill>
            </a:endParaRPr>
          </a:p>
        </p:txBody>
      </p:sp>
      <p:sp>
        <p:nvSpPr>
          <p:cNvPr id="305" name="Google Shape;305;p4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a:t>
            </a:r>
            <a:endParaRPr/>
          </a:p>
        </p:txBody>
      </p:sp>
      <p:sp>
        <p:nvSpPr>
          <p:cNvPr id="311" name="Google Shape;311;p4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12" name="Google Shape;312;p41"/>
          <p:cNvPicPr preferRelativeResize="0"/>
          <p:nvPr/>
        </p:nvPicPr>
        <p:blipFill rotWithShape="1">
          <a:blip r:embed="rId3">
            <a:alphaModFix/>
          </a:blip>
          <a:srcRect b="36991" l="4947" r="3603" t="24407"/>
          <a:stretch/>
        </p:blipFill>
        <p:spPr>
          <a:xfrm>
            <a:off x="363850" y="1070002"/>
            <a:ext cx="5196764" cy="2924749"/>
          </a:xfrm>
          <a:prstGeom prst="rect">
            <a:avLst/>
          </a:prstGeom>
          <a:noFill/>
          <a:ln>
            <a:noFill/>
          </a:ln>
        </p:spPr>
      </p:pic>
      <p:pic>
        <p:nvPicPr>
          <p:cNvPr id="313" name="Google Shape;313;p41"/>
          <p:cNvPicPr preferRelativeResize="0"/>
          <p:nvPr/>
        </p:nvPicPr>
        <p:blipFill rotWithShape="1">
          <a:blip r:embed="rId4">
            <a:alphaModFix/>
          </a:blip>
          <a:srcRect b="31094" l="38924" r="27605" t="35506"/>
          <a:stretch/>
        </p:blipFill>
        <p:spPr>
          <a:xfrm>
            <a:off x="6483962" y="1070000"/>
            <a:ext cx="2198139" cy="2924749"/>
          </a:xfrm>
          <a:prstGeom prst="rect">
            <a:avLst/>
          </a:prstGeom>
          <a:noFill/>
          <a:ln>
            <a:noFill/>
          </a:ln>
        </p:spPr>
      </p:pic>
      <p:sp>
        <p:nvSpPr>
          <p:cNvPr id="314" name="Google Shape;314;p4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Decoders</a:t>
            </a:r>
            <a:endParaRPr/>
          </a:p>
        </p:txBody>
      </p:sp>
      <p:sp>
        <p:nvSpPr>
          <p:cNvPr id="320" name="Google Shape;320;p4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21" name="Google Shape;321;p42"/>
          <p:cNvPicPr preferRelativeResize="0"/>
          <p:nvPr/>
        </p:nvPicPr>
        <p:blipFill>
          <a:blip r:embed="rId3">
            <a:alphaModFix/>
          </a:blip>
          <a:stretch>
            <a:fillRect/>
          </a:stretch>
        </p:blipFill>
        <p:spPr>
          <a:xfrm>
            <a:off x="3640049" y="737925"/>
            <a:ext cx="5351501" cy="3469776"/>
          </a:xfrm>
          <a:prstGeom prst="rect">
            <a:avLst/>
          </a:prstGeom>
          <a:noFill/>
          <a:ln>
            <a:noFill/>
          </a:ln>
        </p:spPr>
      </p:pic>
      <p:sp>
        <p:nvSpPr>
          <p:cNvPr id="322" name="Google Shape;322;p42"/>
          <p:cNvSpPr txBox="1"/>
          <p:nvPr/>
        </p:nvSpPr>
        <p:spPr>
          <a:xfrm>
            <a:off x="457625" y="1143000"/>
            <a:ext cx="3105900" cy="3178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74HC138N 3-8 decoders used to reduce pins from 26 pins to 18 pins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74HC04N </a:t>
            </a:r>
            <a:r>
              <a:rPr lang="en" sz="2000">
                <a:solidFill>
                  <a:schemeClr val="dk1"/>
                </a:solidFill>
              </a:rPr>
              <a:t>Inverters</a:t>
            </a:r>
            <a:r>
              <a:rPr lang="en" sz="2000">
                <a:solidFill>
                  <a:schemeClr val="dk1"/>
                </a:solidFill>
              </a:rPr>
              <a:t> used to set LED columns high when selected</a:t>
            </a:r>
            <a:endParaRPr sz="2000">
              <a:solidFill>
                <a:schemeClr val="dk1"/>
              </a:solidFill>
            </a:endParaRPr>
          </a:p>
        </p:txBody>
      </p:sp>
      <p:sp>
        <p:nvSpPr>
          <p:cNvPr id="323" name="Google Shape;323;p4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Button PCB BoM</a:t>
            </a:r>
            <a:endParaRPr/>
          </a:p>
        </p:txBody>
      </p:sp>
      <p:sp>
        <p:nvSpPr>
          <p:cNvPr id="329" name="Google Shape;329;p4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30" name="Google Shape;330;p43"/>
          <p:cNvPicPr preferRelativeResize="0"/>
          <p:nvPr/>
        </p:nvPicPr>
        <p:blipFill rotWithShape="1">
          <a:blip r:embed="rId3">
            <a:alphaModFix/>
          </a:blip>
          <a:srcRect b="0" l="0" r="0" t="0"/>
          <a:stretch/>
        </p:blipFill>
        <p:spPr>
          <a:xfrm>
            <a:off x="3262313" y="1070000"/>
            <a:ext cx="2619375" cy="3121900"/>
          </a:xfrm>
          <a:prstGeom prst="rect">
            <a:avLst/>
          </a:prstGeom>
          <a:noFill/>
          <a:ln>
            <a:noFill/>
          </a:ln>
        </p:spPr>
      </p:pic>
      <p:sp>
        <p:nvSpPr>
          <p:cNvPr id="331" name="Google Shape;331;p4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a:t>
            </a:r>
            <a:endParaRPr/>
          </a:p>
        </p:txBody>
      </p:sp>
      <p:sp>
        <p:nvSpPr>
          <p:cNvPr id="337" name="Google Shape;337;p44"/>
          <p:cNvSpPr/>
          <p:nvPr>
            <p:ph idx="2" type="chart"/>
          </p:nvPr>
        </p:nvSpPr>
        <p:spPr>
          <a:xfrm>
            <a:off x="346550" y="1213875"/>
            <a:ext cx="33186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4-layer mixed signal PCB</a:t>
            </a:r>
            <a:endParaRPr/>
          </a:p>
          <a:p>
            <a:pPr indent="-355600" lvl="0" marL="457200" rtl="0" algn="l">
              <a:spcBef>
                <a:spcPts val="0"/>
              </a:spcBef>
              <a:spcAft>
                <a:spcPts val="0"/>
              </a:spcAft>
              <a:buSzPts val="2000"/>
              <a:buChar char="●"/>
            </a:pPr>
            <a:r>
              <a:rPr lang="en"/>
              <a:t>Via </a:t>
            </a:r>
            <a:r>
              <a:rPr lang="en"/>
              <a:t>stitching</a:t>
            </a:r>
            <a:r>
              <a:rPr lang="en"/>
              <a:t> to section off signal return paths</a:t>
            </a:r>
            <a:endParaRPr/>
          </a:p>
          <a:p>
            <a:pPr indent="-355600" lvl="0" marL="457200" rtl="0" algn="l">
              <a:spcBef>
                <a:spcPts val="0"/>
              </a:spcBef>
              <a:spcAft>
                <a:spcPts val="0"/>
              </a:spcAft>
              <a:buSzPts val="2000"/>
              <a:buChar char="●"/>
            </a:pPr>
            <a:r>
              <a:rPr lang="en"/>
              <a:t>Updated filter designs</a:t>
            </a:r>
            <a:endParaRPr/>
          </a:p>
          <a:p>
            <a:pPr indent="-355600" lvl="0" marL="457200" rtl="0" algn="l">
              <a:spcBef>
                <a:spcPts val="0"/>
              </a:spcBef>
              <a:spcAft>
                <a:spcPts val="0"/>
              </a:spcAft>
              <a:buSzPts val="2000"/>
              <a:buChar char="●"/>
            </a:pPr>
            <a:r>
              <a:rPr lang="en"/>
              <a:t>Additional</a:t>
            </a:r>
            <a:r>
              <a:rPr lang="en"/>
              <a:t> </a:t>
            </a:r>
            <a:r>
              <a:rPr lang="en"/>
              <a:t>amplifier</a:t>
            </a:r>
            <a:endParaRPr/>
          </a:p>
          <a:p>
            <a:pPr indent="-355600" lvl="0" marL="457200" rtl="0" algn="l">
              <a:spcBef>
                <a:spcPts val="0"/>
              </a:spcBef>
              <a:spcAft>
                <a:spcPts val="0"/>
              </a:spcAft>
              <a:buSzPts val="2000"/>
              <a:buChar char="●"/>
            </a:pPr>
            <a:r>
              <a:rPr lang="en"/>
              <a:t>Increased decoupling</a:t>
            </a:r>
            <a:endParaRPr/>
          </a:p>
        </p:txBody>
      </p:sp>
      <p:sp>
        <p:nvSpPr>
          <p:cNvPr id="338" name="Google Shape;338;p4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39" name="Google Shape;339;p4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40" name="Google Shape;340;p44"/>
          <p:cNvPicPr preferRelativeResize="0"/>
          <p:nvPr/>
        </p:nvPicPr>
        <p:blipFill rotWithShape="1">
          <a:blip r:embed="rId3">
            <a:alphaModFix/>
          </a:blip>
          <a:srcRect b="12804" l="15783" r="8949" t="11694"/>
          <a:stretch/>
        </p:blipFill>
        <p:spPr>
          <a:xfrm rot="-5400000">
            <a:off x="4319633" y="-398294"/>
            <a:ext cx="3945750" cy="5277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Schematic-MIDI and LP Filter</a:t>
            </a:r>
            <a:endParaRPr/>
          </a:p>
        </p:txBody>
      </p:sp>
      <p:sp>
        <p:nvSpPr>
          <p:cNvPr id="346" name="Google Shape;346;p4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47" name="Google Shape;347;p45"/>
          <p:cNvPicPr preferRelativeResize="0"/>
          <p:nvPr/>
        </p:nvPicPr>
        <p:blipFill rotWithShape="1">
          <a:blip r:embed="rId3">
            <a:alphaModFix/>
          </a:blip>
          <a:srcRect b="1960" l="0" r="0" t="1950"/>
          <a:stretch/>
        </p:blipFill>
        <p:spPr>
          <a:xfrm>
            <a:off x="762800" y="1091275"/>
            <a:ext cx="7629724" cy="2960950"/>
          </a:xfrm>
          <a:prstGeom prst="rect">
            <a:avLst/>
          </a:prstGeom>
          <a:noFill/>
          <a:ln>
            <a:noFill/>
          </a:ln>
        </p:spPr>
      </p:pic>
      <p:sp>
        <p:nvSpPr>
          <p:cNvPr id="348" name="Google Shape;348;p4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Schematic-DAC and LP Filter</a:t>
            </a:r>
            <a:endParaRPr/>
          </a:p>
        </p:txBody>
      </p:sp>
      <p:sp>
        <p:nvSpPr>
          <p:cNvPr id="354" name="Google Shape;354;p4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55" name="Google Shape;355;p46"/>
          <p:cNvPicPr preferRelativeResize="0"/>
          <p:nvPr/>
        </p:nvPicPr>
        <p:blipFill rotWithShape="1">
          <a:blip r:embed="rId3">
            <a:alphaModFix/>
          </a:blip>
          <a:srcRect b="1690" l="0" r="0" t="0"/>
          <a:stretch/>
        </p:blipFill>
        <p:spPr>
          <a:xfrm>
            <a:off x="467550" y="1070000"/>
            <a:ext cx="8208900" cy="3081975"/>
          </a:xfrm>
          <a:prstGeom prst="rect">
            <a:avLst/>
          </a:prstGeom>
          <a:noFill/>
          <a:ln>
            <a:noFill/>
          </a:ln>
        </p:spPr>
      </p:pic>
      <p:sp>
        <p:nvSpPr>
          <p:cNvPr id="356" name="Google Shape;356;p4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Schematic-Mixer to LP Filter</a:t>
            </a:r>
            <a:endParaRPr/>
          </a:p>
        </p:txBody>
      </p:sp>
      <p:sp>
        <p:nvSpPr>
          <p:cNvPr id="362" name="Google Shape;362;p4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63" name="Google Shape;363;p47"/>
          <p:cNvPicPr preferRelativeResize="0"/>
          <p:nvPr/>
        </p:nvPicPr>
        <p:blipFill rotWithShape="1">
          <a:blip r:embed="rId3">
            <a:alphaModFix/>
          </a:blip>
          <a:srcRect b="0" l="0" r="0" t="0"/>
          <a:stretch/>
        </p:blipFill>
        <p:spPr>
          <a:xfrm>
            <a:off x="885237" y="1114825"/>
            <a:ext cx="7373526" cy="3242700"/>
          </a:xfrm>
          <a:prstGeom prst="rect">
            <a:avLst/>
          </a:prstGeom>
          <a:noFill/>
          <a:ln>
            <a:noFill/>
          </a:ln>
        </p:spPr>
      </p:pic>
      <p:sp>
        <p:nvSpPr>
          <p:cNvPr id="364" name="Google Shape;364;p4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Schematic-HP Filter</a:t>
            </a:r>
            <a:endParaRPr/>
          </a:p>
        </p:txBody>
      </p:sp>
      <p:sp>
        <p:nvSpPr>
          <p:cNvPr id="370" name="Google Shape;370;p4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71" name="Google Shape;371;p4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72" name="Google Shape;372;p48"/>
          <p:cNvPicPr preferRelativeResize="0"/>
          <p:nvPr/>
        </p:nvPicPr>
        <p:blipFill>
          <a:blip r:embed="rId3">
            <a:alphaModFix/>
          </a:blip>
          <a:stretch>
            <a:fillRect/>
          </a:stretch>
        </p:blipFill>
        <p:spPr>
          <a:xfrm>
            <a:off x="865125" y="1170500"/>
            <a:ext cx="7413774" cy="3100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Schematic-Headphone Amplifier</a:t>
            </a:r>
            <a:endParaRPr/>
          </a:p>
        </p:txBody>
      </p:sp>
      <p:sp>
        <p:nvSpPr>
          <p:cNvPr id="378" name="Google Shape;378;p4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79" name="Google Shape;379;p4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80" name="Google Shape;380;p49"/>
          <p:cNvPicPr preferRelativeResize="0"/>
          <p:nvPr/>
        </p:nvPicPr>
        <p:blipFill rotWithShape="1">
          <a:blip r:embed="rId3">
            <a:alphaModFix/>
          </a:blip>
          <a:srcRect b="0" l="0" r="0" t="0"/>
          <a:stretch/>
        </p:blipFill>
        <p:spPr>
          <a:xfrm>
            <a:off x="347725" y="1334950"/>
            <a:ext cx="8448550" cy="277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Problem Statement</a:t>
            </a:r>
            <a:endParaRPr/>
          </a:p>
        </p:txBody>
      </p:sp>
      <p:sp>
        <p:nvSpPr>
          <p:cNvPr id="119" name="Google Shape;119;p23"/>
          <p:cNvSpPr/>
          <p:nvPr>
            <p:ph idx="2" type="chart"/>
          </p:nvPr>
        </p:nvSpPr>
        <p:spPr>
          <a:xfrm>
            <a:off x="472904" y="1117941"/>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0" lang="en" sz="1650"/>
              <a:t>Music creation has evolved over time and a lot of new technology has been incorporated into this process. There are many solutions designed to create backbeats and loops to aid musicians in creating music. However, a lot of these tools only have set features and are quite confusing for an inexperienced user to operate. </a:t>
            </a:r>
            <a:endParaRPr b="0" sz="1650"/>
          </a:p>
          <a:p>
            <a:pPr indent="0" lvl="0" marL="0" rtl="0" algn="l">
              <a:lnSpc>
                <a:spcPct val="115000"/>
              </a:lnSpc>
              <a:spcBef>
                <a:spcPts val="0"/>
              </a:spcBef>
              <a:spcAft>
                <a:spcPts val="0"/>
              </a:spcAft>
              <a:buClr>
                <a:schemeClr val="dk1"/>
              </a:buClr>
              <a:buSzPts val="1100"/>
              <a:buFont typeface="Arial"/>
              <a:buNone/>
            </a:pPr>
            <a:r>
              <a:t/>
            </a:r>
            <a:endParaRPr b="0" sz="1650"/>
          </a:p>
          <a:p>
            <a:pPr indent="0" lvl="0" marL="0" rtl="0" algn="l">
              <a:lnSpc>
                <a:spcPct val="115000"/>
              </a:lnSpc>
              <a:spcBef>
                <a:spcPts val="0"/>
              </a:spcBef>
              <a:spcAft>
                <a:spcPts val="0"/>
              </a:spcAft>
              <a:buClr>
                <a:schemeClr val="dk1"/>
              </a:buClr>
              <a:buSzPts val="1100"/>
              <a:buFont typeface="Arial"/>
              <a:buNone/>
            </a:pPr>
            <a:r>
              <a:rPr b="0" lang="en" sz="1650"/>
              <a:t>We have decided to design a solution that is more modular in its features and easier for the user to operate. Our device will be able to have varying steps for each beat in a looping measure.  There will be different sounds and effects that can be swapped by the user to achieve various styles of music. The loops will be chainable, so multiple measures of music can be made.</a:t>
            </a:r>
            <a:endParaRPr sz="1650"/>
          </a:p>
        </p:txBody>
      </p:sp>
      <p:sp>
        <p:nvSpPr>
          <p:cNvPr id="120" name="Google Shape;120;p2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21" name="Google Shape;121;p2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Schematic-Speaker Amplifier</a:t>
            </a:r>
            <a:endParaRPr/>
          </a:p>
        </p:txBody>
      </p:sp>
      <p:sp>
        <p:nvSpPr>
          <p:cNvPr id="386" name="Google Shape;386;p5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87" name="Google Shape;387;p5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88" name="Google Shape;388;p50"/>
          <p:cNvPicPr preferRelativeResize="0"/>
          <p:nvPr/>
        </p:nvPicPr>
        <p:blipFill>
          <a:blip r:embed="rId3">
            <a:alphaModFix/>
          </a:blip>
          <a:stretch>
            <a:fillRect/>
          </a:stretch>
        </p:blipFill>
        <p:spPr>
          <a:xfrm>
            <a:off x="629425" y="1204125"/>
            <a:ext cx="7885150" cy="301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Audio PCB BoM</a:t>
            </a:r>
            <a:endParaRPr/>
          </a:p>
        </p:txBody>
      </p:sp>
      <p:sp>
        <p:nvSpPr>
          <p:cNvPr id="394" name="Google Shape;394;p5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95" name="Google Shape;395;p5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96" name="Google Shape;396;p51"/>
          <p:cNvPicPr preferRelativeResize="0"/>
          <p:nvPr/>
        </p:nvPicPr>
        <p:blipFill rotWithShape="1">
          <a:blip r:embed="rId3">
            <a:alphaModFix/>
          </a:blip>
          <a:srcRect b="0" l="0" r="0" t="0"/>
          <a:stretch/>
        </p:blipFill>
        <p:spPr>
          <a:xfrm>
            <a:off x="2866338" y="1070000"/>
            <a:ext cx="3411325" cy="3280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Enclosure</a:t>
            </a:r>
            <a:endParaRPr/>
          </a:p>
        </p:txBody>
      </p:sp>
      <p:sp>
        <p:nvSpPr>
          <p:cNvPr id="402" name="Google Shape;402;p52"/>
          <p:cNvSpPr/>
          <p:nvPr>
            <p:ph idx="2" type="chart"/>
          </p:nvPr>
        </p:nvSpPr>
        <p:spPr>
          <a:xfrm>
            <a:off x="472677" y="1213875"/>
            <a:ext cx="25692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lang="en"/>
              <a:t>Box made of poplar &amp; plywood</a:t>
            </a:r>
            <a:endParaRPr/>
          </a:p>
          <a:p>
            <a:pPr indent="-355600" lvl="0" marL="457200" rtl="0" algn="l">
              <a:spcBef>
                <a:spcPts val="0"/>
              </a:spcBef>
              <a:spcAft>
                <a:spcPts val="0"/>
              </a:spcAft>
              <a:buSzPts val="2000"/>
              <a:buChar char="●"/>
            </a:pPr>
            <a:r>
              <a:rPr lang="en"/>
              <a:t>Faceplate is </a:t>
            </a:r>
            <a:r>
              <a:rPr lang="en"/>
              <a:t>3D</a:t>
            </a:r>
            <a:r>
              <a:rPr lang="en"/>
              <a:t> printed, then painted</a:t>
            </a:r>
            <a:endParaRPr/>
          </a:p>
        </p:txBody>
      </p:sp>
      <p:sp>
        <p:nvSpPr>
          <p:cNvPr id="403" name="Google Shape;403;p5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04" name="Google Shape;404;p5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05" name="Google Shape;405;p52"/>
          <p:cNvPicPr preferRelativeResize="0"/>
          <p:nvPr/>
        </p:nvPicPr>
        <p:blipFill rotWithShape="1">
          <a:blip r:embed="rId3">
            <a:alphaModFix/>
          </a:blip>
          <a:srcRect b="11274" l="17410" r="21394" t="24042"/>
          <a:stretch/>
        </p:blipFill>
        <p:spPr>
          <a:xfrm>
            <a:off x="5814013" y="984962"/>
            <a:ext cx="3129738" cy="2481224"/>
          </a:xfrm>
          <a:prstGeom prst="rect">
            <a:avLst/>
          </a:prstGeom>
          <a:noFill/>
          <a:ln>
            <a:noFill/>
          </a:ln>
        </p:spPr>
      </p:pic>
      <p:pic>
        <p:nvPicPr>
          <p:cNvPr id="406" name="Google Shape;406;p52"/>
          <p:cNvPicPr preferRelativeResize="0"/>
          <p:nvPr/>
        </p:nvPicPr>
        <p:blipFill rotWithShape="1">
          <a:blip r:embed="rId4">
            <a:alphaModFix/>
          </a:blip>
          <a:srcRect b="11902" l="0" r="0" t="9065"/>
          <a:stretch/>
        </p:blipFill>
        <p:spPr>
          <a:xfrm rot="-5400000">
            <a:off x="3187339" y="918212"/>
            <a:ext cx="2481224" cy="2614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User Feedback </a:t>
            </a:r>
            <a:endParaRPr/>
          </a:p>
        </p:txBody>
      </p:sp>
      <p:sp>
        <p:nvSpPr>
          <p:cNvPr id="412" name="Google Shape;412;p53"/>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Positives:</a:t>
            </a:r>
            <a:endParaRPr/>
          </a:p>
          <a:p>
            <a:pPr indent="-355600" lvl="0" marL="457200" rtl="0" algn="l">
              <a:spcBef>
                <a:spcPts val="800"/>
              </a:spcBef>
              <a:spcAft>
                <a:spcPts val="0"/>
              </a:spcAft>
              <a:buSzPts val="2000"/>
              <a:buChar char="●"/>
            </a:pPr>
            <a:r>
              <a:rPr b="0" lang="en"/>
              <a:t>Button pads provide tactile feedback and are similar to other devices in this field </a:t>
            </a:r>
            <a:endParaRPr b="0"/>
          </a:p>
          <a:p>
            <a:pPr indent="-355600" lvl="0" marL="457200" rtl="0" algn="l">
              <a:spcBef>
                <a:spcPts val="0"/>
              </a:spcBef>
              <a:spcAft>
                <a:spcPts val="0"/>
              </a:spcAft>
              <a:buSzPts val="2000"/>
              <a:buChar char="●"/>
            </a:pPr>
            <a:r>
              <a:rPr b="0" lang="en"/>
              <a:t>Easy for user to pick up and start making music </a:t>
            </a:r>
            <a:endParaRPr b="0"/>
          </a:p>
          <a:p>
            <a:pPr indent="-355600" lvl="0" marL="457200" rtl="0" algn="l">
              <a:spcBef>
                <a:spcPts val="0"/>
              </a:spcBef>
              <a:spcAft>
                <a:spcPts val="0"/>
              </a:spcAft>
              <a:buSzPts val="2000"/>
              <a:buChar char="●"/>
            </a:pPr>
            <a:r>
              <a:t/>
            </a:r>
            <a:endParaRPr b="0"/>
          </a:p>
          <a:p>
            <a:pPr indent="0" lvl="0" marL="0" rtl="0" algn="l">
              <a:spcBef>
                <a:spcPts val="800"/>
              </a:spcBef>
              <a:spcAft>
                <a:spcPts val="0"/>
              </a:spcAft>
              <a:buNone/>
            </a:pPr>
            <a:r>
              <a:t/>
            </a:r>
            <a:endParaRPr b="0"/>
          </a:p>
          <a:p>
            <a:pPr indent="0" lvl="0" marL="0" rtl="0" algn="l">
              <a:spcBef>
                <a:spcPts val="800"/>
              </a:spcBef>
              <a:spcAft>
                <a:spcPts val="0"/>
              </a:spcAft>
              <a:buNone/>
            </a:pPr>
            <a:r>
              <a:rPr lang="en"/>
              <a:t>Desired Features:</a:t>
            </a:r>
            <a:endParaRPr/>
          </a:p>
          <a:p>
            <a:pPr indent="-355600" lvl="0" marL="457200" rtl="0" algn="l">
              <a:spcBef>
                <a:spcPts val="800"/>
              </a:spcBef>
              <a:spcAft>
                <a:spcPts val="0"/>
              </a:spcAft>
              <a:buSzPts val="2000"/>
              <a:buChar char="●"/>
            </a:pPr>
            <a:r>
              <a:rPr b="0" lang="en"/>
              <a:t>Label measure matrix &amp; palette</a:t>
            </a:r>
            <a:endParaRPr b="0"/>
          </a:p>
          <a:p>
            <a:pPr indent="-355600" lvl="0" marL="457200" rtl="0" algn="l">
              <a:spcBef>
                <a:spcPts val="0"/>
              </a:spcBef>
              <a:spcAft>
                <a:spcPts val="0"/>
              </a:spcAft>
              <a:buSzPts val="2000"/>
              <a:buChar char="●"/>
            </a:pPr>
            <a:r>
              <a:rPr b="0" lang="en"/>
              <a:t>Ability to sync with other music software </a:t>
            </a:r>
            <a:endParaRPr b="0"/>
          </a:p>
          <a:p>
            <a:pPr indent="-336550" lvl="1" marL="914400" rtl="0" algn="l">
              <a:spcBef>
                <a:spcPts val="0"/>
              </a:spcBef>
              <a:spcAft>
                <a:spcPts val="0"/>
              </a:spcAft>
              <a:buSzPts val="1700"/>
              <a:buChar char="○"/>
            </a:pPr>
            <a:r>
              <a:rPr lang="en"/>
              <a:t>Logic, </a:t>
            </a:r>
            <a:r>
              <a:rPr lang="en"/>
              <a:t>Ableton, Pro Tools, etc</a:t>
            </a:r>
            <a:endParaRPr b="0"/>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413" name="Google Shape;413;p5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14" name="Google Shape;414;p5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System BoM</a:t>
            </a:r>
            <a:endParaRPr/>
          </a:p>
        </p:txBody>
      </p:sp>
      <p:sp>
        <p:nvSpPr>
          <p:cNvPr id="420" name="Google Shape;420;p5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21" name="Google Shape;421;p5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22" name="Google Shape;422;p54"/>
          <p:cNvPicPr preferRelativeResize="0"/>
          <p:nvPr/>
        </p:nvPicPr>
        <p:blipFill rotWithShape="1">
          <a:blip r:embed="rId3">
            <a:alphaModFix/>
          </a:blip>
          <a:srcRect b="0" l="0" r="0" t="0"/>
          <a:stretch/>
        </p:blipFill>
        <p:spPr>
          <a:xfrm>
            <a:off x="1559201" y="1070000"/>
            <a:ext cx="6025601" cy="3233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Budget</a:t>
            </a:r>
            <a:endParaRPr/>
          </a:p>
        </p:txBody>
      </p:sp>
      <p:sp>
        <p:nvSpPr>
          <p:cNvPr id="428" name="Google Shape;428;p5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29" name="Google Shape;429;p5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30" name="Google Shape;430;p55"/>
          <p:cNvPicPr preferRelativeResize="0"/>
          <p:nvPr/>
        </p:nvPicPr>
        <p:blipFill rotWithShape="1">
          <a:blip r:embed="rId3">
            <a:alphaModFix/>
          </a:blip>
          <a:srcRect b="0" l="0" r="0" t="0"/>
          <a:stretch/>
        </p:blipFill>
        <p:spPr>
          <a:xfrm>
            <a:off x="1936488" y="467975"/>
            <a:ext cx="5271025" cy="39241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36" name="Google Shape;436;p5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37" name="Google Shape;437;p56"/>
          <p:cNvPicPr preferRelativeResize="0"/>
          <p:nvPr/>
        </p:nvPicPr>
        <p:blipFill rotWithShape="1">
          <a:blip r:embed="rId3">
            <a:alphaModFix/>
          </a:blip>
          <a:srcRect b="0" l="0" r="0" t="0"/>
          <a:stretch/>
        </p:blipFill>
        <p:spPr>
          <a:xfrm>
            <a:off x="538075" y="260650"/>
            <a:ext cx="8067849" cy="3951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type="ctrTitle"/>
          </p:nvPr>
        </p:nvSpPr>
        <p:spPr>
          <a:xfrm>
            <a:off x="410600" y="73550"/>
            <a:ext cx="8520600" cy="6618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
              <a:t>Demo</a:t>
            </a:r>
            <a:endParaRPr/>
          </a:p>
        </p:txBody>
      </p:sp>
      <p:pic>
        <p:nvPicPr>
          <p:cNvPr id="443" name="Google Shape;443;p57"/>
          <p:cNvPicPr preferRelativeResize="0"/>
          <p:nvPr/>
        </p:nvPicPr>
        <p:blipFill>
          <a:blip r:embed="rId3">
            <a:alphaModFix/>
          </a:blip>
          <a:stretch>
            <a:fillRect/>
          </a:stretch>
        </p:blipFill>
        <p:spPr>
          <a:xfrm>
            <a:off x="3015688" y="963775"/>
            <a:ext cx="3112626" cy="3365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Bibliography</a:t>
            </a:r>
            <a:endParaRPr/>
          </a:p>
        </p:txBody>
      </p:sp>
      <p:sp>
        <p:nvSpPr>
          <p:cNvPr id="454" name="Google Shape;454;p59"/>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700"/>
              <a:t>[1] A. Industries, “PowerBoost 1000 Charger - Rechargeable 5V Lipo</a:t>
            </a:r>
            <a:endParaRPr b="0" sz="1700"/>
          </a:p>
          <a:p>
            <a:pPr indent="0" lvl="0" marL="457200" rtl="0" algn="l">
              <a:lnSpc>
                <a:spcPct val="100000"/>
              </a:lnSpc>
              <a:spcBef>
                <a:spcPts val="0"/>
              </a:spcBef>
              <a:spcAft>
                <a:spcPts val="0"/>
              </a:spcAft>
              <a:buNone/>
            </a:pPr>
            <a:r>
              <a:rPr b="0" lang="en" sz="1700"/>
              <a:t>USB Boost @ 1A.” Accessed: Apr.25, 2024. [Online]. Available: </a:t>
            </a:r>
            <a:r>
              <a:rPr b="0" lang="en" sz="1700" u="sng">
                <a:solidFill>
                  <a:schemeClr val="hlink"/>
                </a:solidFill>
                <a:hlinkClick r:id="rId3"/>
              </a:rPr>
              <a:t>https://www.adafruit.com/product/2465</a:t>
            </a:r>
            <a:r>
              <a:rPr b="0" lang="en" sz="1700"/>
              <a:t> </a:t>
            </a:r>
            <a:endParaRPr b="0" sz="1700"/>
          </a:p>
          <a:p>
            <a:pPr indent="0" lvl="0" marL="0" rtl="0" algn="l">
              <a:lnSpc>
                <a:spcPct val="100000"/>
              </a:lnSpc>
              <a:spcBef>
                <a:spcPts val="0"/>
              </a:spcBef>
              <a:spcAft>
                <a:spcPts val="0"/>
              </a:spcAft>
              <a:buNone/>
            </a:pPr>
            <a:r>
              <a:rPr b="0" lang="en" sz="1700"/>
              <a:t>[2] A. Industries, “Lithium Ion Battery - 3.7V 10050mAh (10 Ah).” </a:t>
            </a:r>
            <a:endParaRPr b="0" sz="1700"/>
          </a:p>
          <a:p>
            <a:pPr indent="0" lvl="0" marL="457200" rtl="0" algn="l">
              <a:lnSpc>
                <a:spcPct val="100000"/>
              </a:lnSpc>
              <a:spcBef>
                <a:spcPts val="0"/>
              </a:spcBef>
              <a:spcAft>
                <a:spcPts val="0"/>
              </a:spcAft>
              <a:buNone/>
            </a:pPr>
            <a:r>
              <a:rPr b="0" lang="en" sz="1700"/>
              <a:t>Accessed: Apr. 25, 2024. [Online].Available: </a:t>
            </a:r>
            <a:r>
              <a:rPr b="0" lang="en" sz="1700" u="sng">
                <a:solidFill>
                  <a:schemeClr val="hlink"/>
                </a:solidFill>
                <a:hlinkClick r:id="rId4"/>
              </a:rPr>
              <a:t>https://www.adafruit.com/product/5035</a:t>
            </a:r>
            <a:endParaRPr b="0" sz="1700"/>
          </a:p>
          <a:p>
            <a:pPr indent="0" lvl="0" marL="0" rtl="0" algn="l">
              <a:lnSpc>
                <a:spcPct val="100000"/>
              </a:lnSpc>
              <a:spcBef>
                <a:spcPts val="0"/>
              </a:spcBef>
              <a:spcAft>
                <a:spcPts val="0"/>
              </a:spcAft>
              <a:buNone/>
            </a:pPr>
            <a:r>
              <a:t/>
            </a:r>
            <a:endParaRPr b="0"/>
          </a:p>
          <a:p>
            <a:pPr indent="0" lvl="0" marL="0" rtl="0" algn="l">
              <a:lnSpc>
                <a:spcPct val="100000"/>
              </a:lnSpc>
              <a:spcBef>
                <a:spcPts val="0"/>
              </a:spcBef>
              <a:spcAft>
                <a:spcPts val="0"/>
              </a:spcAft>
              <a:buNone/>
            </a:pPr>
            <a:r>
              <a:t/>
            </a:r>
            <a:endParaRPr b="0"/>
          </a:p>
        </p:txBody>
      </p:sp>
      <p:sp>
        <p:nvSpPr>
          <p:cNvPr id="455" name="Google Shape;455;p5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56" name="Google Shape;456;p5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Goal</a:t>
            </a:r>
            <a:endParaRPr/>
          </a:p>
        </p:txBody>
      </p:sp>
      <p:sp>
        <p:nvSpPr>
          <p:cNvPr id="127" name="Google Shape;127;p24"/>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a:t>We aim to develop a music sequencer that can use custom imported sounds along with sounds from a MIDI library to provide a user friendly, handheld platform used as a creative tool early in the production process of making music. </a:t>
            </a:r>
            <a:endParaRPr b="0"/>
          </a:p>
        </p:txBody>
      </p:sp>
      <p:sp>
        <p:nvSpPr>
          <p:cNvPr id="128" name="Google Shape;128;p2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29" name="Google Shape;129;p24"/>
          <p:cNvPicPr preferRelativeResize="0"/>
          <p:nvPr/>
        </p:nvPicPr>
        <p:blipFill>
          <a:blip r:embed="rId3">
            <a:alphaModFix/>
          </a:blip>
          <a:stretch>
            <a:fillRect/>
          </a:stretch>
        </p:blipFill>
        <p:spPr>
          <a:xfrm>
            <a:off x="3815313" y="2114188"/>
            <a:ext cx="2143125" cy="2143125"/>
          </a:xfrm>
          <a:prstGeom prst="rect">
            <a:avLst/>
          </a:prstGeom>
          <a:noFill/>
          <a:ln>
            <a:noFill/>
          </a:ln>
        </p:spPr>
      </p:pic>
      <p:sp>
        <p:nvSpPr>
          <p:cNvPr id="130" name="Google Shape;130;p2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Demo Video</a:t>
            </a:r>
            <a:endParaRPr/>
          </a:p>
        </p:txBody>
      </p:sp>
      <p:sp>
        <p:nvSpPr>
          <p:cNvPr id="462" name="Google Shape;462;p6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463" name="Google Shape;463;p6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64" name="Google Shape;464;p60" title="sdp24-team28-fpr-demo.mp4">
            <a:hlinkClick r:id="rId3"/>
          </p:cNvPr>
          <p:cNvPicPr preferRelativeResize="0"/>
          <p:nvPr/>
        </p:nvPicPr>
        <p:blipFill>
          <a:blip r:embed="rId4">
            <a:alphaModFix/>
          </a:blip>
          <a:stretch>
            <a:fillRect/>
          </a:stretch>
        </p:blipFill>
        <p:spPr>
          <a:xfrm>
            <a:off x="2291650" y="98682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Terminology</a:t>
            </a:r>
            <a:endParaRPr/>
          </a:p>
        </p:txBody>
      </p:sp>
      <p:sp>
        <p:nvSpPr>
          <p:cNvPr id="136" name="Google Shape;136;p25"/>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Clr>
                <a:schemeClr val="dk1"/>
              </a:buClr>
              <a:buSzPts val="1100"/>
              <a:buFont typeface="Arial"/>
              <a:buNone/>
            </a:pPr>
            <a:r>
              <a:rPr lang="en" sz="1600"/>
              <a:t>Step</a:t>
            </a:r>
            <a:r>
              <a:rPr b="0" lang="en" sz="1600"/>
              <a:t> - Moment in time when sound is output</a:t>
            </a:r>
            <a:endParaRPr b="0" sz="1600"/>
          </a:p>
          <a:p>
            <a:pPr indent="0" lvl="0" marL="0" rtl="0" algn="l">
              <a:lnSpc>
                <a:spcPct val="115000"/>
              </a:lnSpc>
              <a:spcBef>
                <a:spcPts val="800"/>
              </a:spcBef>
              <a:spcAft>
                <a:spcPts val="0"/>
              </a:spcAft>
              <a:buClr>
                <a:schemeClr val="dk1"/>
              </a:buClr>
              <a:buSzPts val="1100"/>
              <a:buFont typeface="Arial"/>
              <a:buNone/>
            </a:pPr>
            <a:r>
              <a:rPr lang="en" sz="1600"/>
              <a:t>Beat</a:t>
            </a:r>
            <a:r>
              <a:rPr b="0" lang="en" sz="1600"/>
              <a:t> - Combination of one or more steps of equal length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Measure</a:t>
            </a:r>
            <a:r>
              <a:rPr b="0" lang="en" sz="1600"/>
              <a:t> - A collection of one or more beats in succession</a:t>
            </a:r>
            <a:endParaRPr b="0" sz="1600"/>
          </a:p>
          <a:p>
            <a:pPr indent="0" lvl="0" marL="0" rtl="0" algn="l">
              <a:lnSpc>
                <a:spcPct val="115000"/>
              </a:lnSpc>
              <a:spcBef>
                <a:spcPts val="800"/>
              </a:spcBef>
              <a:spcAft>
                <a:spcPts val="0"/>
              </a:spcAft>
              <a:buClr>
                <a:schemeClr val="dk1"/>
              </a:buClr>
              <a:buSzPts val="1100"/>
              <a:buFont typeface="Arial"/>
              <a:buNone/>
            </a:pPr>
            <a:r>
              <a:rPr lang="en" sz="1600"/>
              <a:t>Loop</a:t>
            </a:r>
            <a:r>
              <a:rPr b="0" lang="en" sz="1600"/>
              <a:t> - A collection of one or more measures that is repeated</a:t>
            </a:r>
            <a:endParaRPr b="0" sz="1600"/>
          </a:p>
          <a:p>
            <a:pPr indent="0" lvl="0" marL="0" rtl="0" algn="l">
              <a:lnSpc>
                <a:spcPct val="115000"/>
              </a:lnSpc>
              <a:spcBef>
                <a:spcPts val="800"/>
              </a:spcBef>
              <a:spcAft>
                <a:spcPts val="0"/>
              </a:spcAft>
              <a:buNone/>
            </a:pPr>
            <a:r>
              <a:rPr lang="en" sz="1600"/>
              <a:t>Tempo</a:t>
            </a:r>
            <a:r>
              <a:rPr b="0" lang="en" sz="1600"/>
              <a:t> - The frequency at which beats occur in beats per minute (BPM)</a:t>
            </a:r>
            <a:endParaRPr b="0" sz="1600"/>
          </a:p>
          <a:p>
            <a:pPr indent="0" lvl="0" marL="0" rtl="0" algn="l">
              <a:lnSpc>
                <a:spcPct val="115000"/>
              </a:lnSpc>
              <a:spcBef>
                <a:spcPts val="800"/>
              </a:spcBef>
              <a:spcAft>
                <a:spcPts val="0"/>
              </a:spcAft>
              <a:buNone/>
            </a:pPr>
            <a:r>
              <a:rPr lang="en" sz="1600"/>
              <a:t>MIDI</a:t>
            </a:r>
            <a:r>
              <a:rPr b="0" lang="en" sz="1600"/>
              <a:t> - Standardized protocol &amp; instrument library without defined sounds for music-making devices</a:t>
            </a:r>
            <a:endParaRPr b="0" sz="1600"/>
          </a:p>
          <a:p>
            <a:pPr indent="0" lvl="0" marL="0" rtl="0" algn="l">
              <a:lnSpc>
                <a:spcPct val="115000"/>
              </a:lnSpc>
              <a:spcBef>
                <a:spcPts val="800"/>
              </a:spcBef>
              <a:spcAft>
                <a:spcPts val="0"/>
              </a:spcAft>
              <a:buClr>
                <a:schemeClr val="dk1"/>
              </a:buClr>
              <a:buSzPts val="1100"/>
              <a:buFont typeface="Arial"/>
              <a:buNone/>
            </a:pPr>
            <a:r>
              <a:rPr lang="en" sz="1600"/>
              <a:t>General MIDI</a:t>
            </a:r>
            <a:r>
              <a:rPr b="0" lang="en" sz="1600"/>
              <a:t> - Standardized instrument library with defined sounds</a:t>
            </a:r>
            <a:endParaRPr b="0"/>
          </a:p>
        </p:txBody>
      </p:sp>
      <p:sp>
        <p:nvSpPr>
          <p:cNvPr id="137" name="Google Shape;137;p2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38" name="Google Shape;138;p25"/>
          <p:cNvPicPr preferRelativeResize="0"/>
          <p:nvPr/>
        </p:nvPicPr>
        <p:blipFill rotWithShape="1">
          <a:blip r:embed="rId3">
            <a:alphaModFix/>
          </a:blip>
          <a:srcRect b="16029" l="0" r="0" t="0"/>
          <a:stretch/>
        </p:blipFill>
        <p:spPr>
          <a:xfrm>
            <a:off x="5750025" y="555500"/>
            <a:ext cx="2932075" cy="1011025"/>
          </a:xfrm>
          <a:prstGeom prst="rect">
            <a:avLst/>
          </a:prstGeom>
          <a:noFill/>
          <a:ln>
            <a:noFill/>
          </a:ln>
        </p:spPr>
      </p:pic>
      <p:sp>
        <p:nvSpPr>
          <p:cNvPr id="139" name="Google Shape;139;p2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aphicFrame>
        <p:nvGraphicFramePr>
          <p:cNvPr id="144" name="Google Shape;144;p26"/>
          <p:cNvGraphicFramePr/>
          <p:nvPr/>
        </p:nvGraphicFramePr>
        <p:xfrm>
          <a:off x="0" y="844450"/>
          <a:ext cx="3000000" cy="3000000"/>
        </p:xfrm>
        <a:graphic>
          <a:graphicData uri="http://schemas.openxmlformats.org/drawingml/2006/table">
            <a:tbl>
              <a:tblPr>
                <a:noFill/>
                <a:tableStyleId>{293FF521-50AB-480C-83C0-D7F4B76D21E5}</a:tableStyleId>
              </a:tblPr>
              <a:tblGrid>
                <a:gridCol w="4562275"/>
                <a:gridCol w="4581725"/>
              </a:tblGrid>
              <a:tr h="402700">
                <a:tc>
                  <a:txBody>
                    <a:bodyPr/>
                    <a:lstStyle/>
                    <a:p>
                      <a:pPr indent="0" lvl="0" marL="0" rtl="0" algn="ctr">
                        <a:spcBef>
                          <a:spcPts val="0"/>
                        </a:spcBef>
                        <a:spcAft>
                          <a:spcPts val="0"/>
                        </a:spcAft>
                        <a:buNone/>
                      </a:pPr>
                      <a:r>
                        <a:rPr b="1" lang="en"/>
                        <a:t>Specification</a:t>
                      </a:r>
                      <a:endParaRPr b="1"/>
                    </a:p>
                  </a:txBody>
                  <a:tcPr marT="91425" marB="91425" marR="91425" marL="91425"/>
                </a:tc>
                <a:tc>
                  <a:txBody>
                    <a:bodyPr/>
                    <a:lstStyle/>
                    <a:p>
                      <a:pPr indent="0" lvl="0" marL="0" rtl="0" algn="ctr">
                        <a:spcBef>
                          <a:spcPts val="0"/>
                        </a:spcBef>
                        <a:spcAft>
                          <a:spcPts val="0"/>
                        </a:spcAft>
                        <a:buNone/>
                      </a:pPr>
                      <a:r>
                        <a:rPr b="1" lang="en"/>
                        <a:t>Test Plan</a:t>
                      </a:r>
                      <a:endParaRPr b="1"/>
                    </a:p>
                  </a:txBody>
                  <a:tcPr marT="91425" marB="91425" marR="91425" marL="91425"/>
                </a:tc>
              </a:tr>
              <a:tr h="619550">
                <a:tc>
                  <a:txBody>
                    <a:bodyPr/>
                    <a:lstStyle/>
                    <a:p>
                      <a:pPr indent="0" lvl="0" marL="0" rtl="0" algn="l">
                        <a:spcBef>
                          <a:spcPts val="0"/>
                        </a:spcBef>
                        <a:spcAft>
                          <a:spcPts val="0"/>
                        </a:spcAft>
                        <a:buNone/>
                      </a:pPr>
                      <a:r>
                        <a:rPr lang="en"/>
                        <a:t>Produce accurate tempo down to smallest step interval within +/- 2%</a:t>
                      </a:r>
                      <a:endParaRPr/>
                    </a:p>
                  </a:txBody>
                  <a:tcPr marT="91425" marB="91425" marR="91425" marL="91425"/>
                </a:tc>
                <a:tc>
                  <a:txBody>
                    <a:bodyPr/>
                    <a:lstStyle/>
                    <a:p>
                      <a:pPr indent="0" lvl="0" marL="0" rtl="0" algn="l">
                        <a:spcBef>
                          <a:spcPts val="0"/>
                        </a:spcBef>
                        <a:spcAft>
                          <a:spcPts val="0"/>
                        </a:spcAft>
                        <a:buNone/>
                      </a:pPr>
                      <a:r>
                        <a:rPr lang="en"/>
                        <a:t>Measure delay between steps and view output on an </a:t>
                      </a:r>
                      <a:r>
                        <a:rPr lang="en"/>
                        <a:t>oscilloscope</a:t>
                      </a:r>
                      <a:r>
                        <a:rPr lang="en"/>
                        <a:t> to measure the distance between peaks</a:t>
                      </a:r>
                      <a:endParaRPr/>
                    </a:p>
                  </a:txBody>
                  <a:tcPr marT="91425" marB="91425" marR="91425" marL="91425"/>
                </a:tc>
              </a:tr>
              <a:tr h="619550">
                <a:tc>
                  <a:txBody>
                    <a:bodyPr/>
                    <a:lstStyle/>
                    <a:p>
                      <a:pPr indent="0" lvl="0" marL="0" rtl="0" algn="l">
                        <a:spcBef>
                          <a:spcPts val="0"/>
                        </a:spcBef>
                        <a:spcAft>
                          <a:spcPts val="0"/>
                        </a:spcAft>
                        <a:buNone/>
                      </a:pPr>
                      <a:r>
                        <a:rPr lang="en">
                          <a:solidFill>
                            <a:schemeClr val="dk1"/>
                          </a:solidFill>
                        </a:rPr>
                        <a:t>High and low pass filters can be applied to final audio mix</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Read effect of HPF &amp; LPF in frequency domain using FFT oscilloscope feature</a:t>
                      </a:r>
                      <a:endParaRPr/>
                    </a:p>
                  </a:txBody>
                  <a:tcPr marT="91425" marB="91425" marR="91425" marL="91425"/>
                </a:tc>
              </a:tr>
              <a:tr h="619550">
                <a:tc>
                  <a:txBody>
                    <a:bodyPr/>
                    <a:lstStyle/>
                    <a:p>
                      <a:pPr indent="0" lvl="0" marL="0" rtl="0" algn="l">
                        <a:spcBef>
                          <a:spcPts val="0"/>
                        </a:spcBef>
                        <a:spcAft>
                          <a:spcPts val="0"/>
                        </a:spcAft>
                        <a:buClr>
                          <a:schemeClr val="dk1"/>
                        </a:buClr>
                        <a:buSzPts val="1100"/>
                        <a:buFont typeface="Arial"/>
                        <a:buNone/>
                      </a:pPr>
                      <a:r>
                        <a:rPr lang="en">
                          <a:solidFill>
                            <a:schemeClr val="dk1"/>
                          </a:solidFill>
                        </a:rPr>
                        <a:t>BPM is adjustable through a user input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Measure delay between steps and view output on an oscilloscope to measure the distance between peaks</a:t>
                      </a:r>
                      <a:endParaRPr/>
                    </a:p>
                  </a:txBody>
                  <a:tcPr marT="91425" marB="91425" marR="91425" marL="91425"/>
                </a:tc>
              </a:tr>
              <a:tr h="619550">
                <a:tc>
                  <a:txBody>
                    <a:bodyPr/>
                    <a:lstStyle/>
                    <a:p>
                      <a:pPr indent="0" lvl="0" marL="0" rtl="0" algn="l">
                        <a:spcBef>
                          <a:spcPts val="0"/>
                        </a:spcBef>
                        <a:spcAft>
                          <a:spcPts val="0"/>
                        </a:spcAft>
                        <a:buClr>
                          <a:schemeClr val="dk1"/>
                        </a:buClr>
                        <a:buSzPts val="1100"/>
                        <a:buFont typeface="Arial"/>
                        <a:buNone/>
                      </a:pPr>
                      <a:r>
                        <a:rPr lang="en">
                          <a:solidFill>
                            <a:schemeClr val="dk1"/>
                          </a:solidFill>
                        </a:rPr>
                        <a:t>Graphical user interface can be used to navigate preset &amp; custom sound libraries and saved pattern configs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Navigate sound libraries and saved configurations</a:t>
                      </a:r>
                      <a:endParaRPr/>
                    </a:p>
                  </a:txBody>
                  <a:tcPr marT="91425" marB="91425" marR="91425" marL="91425"/>
                </a:tc>
              </a:tr>
              <a:tr h="737300">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is operable by both rechargeable battery and power supply</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Independently demonstrate system powered from external power supply and battery</a:t>
                      </a:r>
                      <a:endParaRPr/>
                    </a:p>
                  </a:txBody>
                  <a:tcPr marT="91425" marB="91425" marR="91425" marL="91425"/>
                </a:tc>
              </a:tr>
            </a:tbl>
          </a:graphicData>
        </a:graphic>
      </p:graphicFrame>
      <p:sp>
        <p:nvSpPr>
          <p:cNvPr id="145" name="Google Shape;145;p26"/>
          <p:cNvSpPr txBox="1"/>
          <p:nvPr>
            <p:ph type="title"/>
          </p:nvPr>
        </p:nvSpPr>
        <p:spPr>
          <a:xfrm>
            <a:off x="473202" y="2339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a:t>
            </a:r>
            <a:endParaRPr/>
          </a:p>
        </p:txBody>
      </p:sp>
      <p:sp>
        <p:nvSpPr>
          <p:cNvPr id="146" name="Google Shape;146;p2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47" name="Google Shape;147;p2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48" name="Google Shape;148;p26"/>
          <p:cNvPicPr preferRelativeResize="0"/>
          <p:nvPr/>
        </p:nvPicPr>
        <p:blipFill>
          <a:blip r:embed="rId3">
            <a:alphaModFix/>
          </a:blip>
          <a:stretch>
            <a:fillRect/>
          </a:stretch>
        </p:blipFill>
        <p:spPr>
          <a:xfrm>
            <a:off x="4267802" y="1478125"/>
            <a:ext cx="372884" cy="388575"/>
          </a:xfrm>
          <a:prstGeom prst="rect">
            <a:avLst/>
          </a:prstGeom>
          <a:noFill/>
          <a:ln>
            <a:noFill/>
          </a:ln>
        </p:spPr>
      </p:pic>
      <p:pic>
        <p:nvPicPr>
          <p:cNvPr id="149" name="Google Shape;149;p26"/>
          <p:cNvPicPr preferRelativeResize="0"/>
          <p:nvPr/>
        </p:nvPicPr>
        <p:blipFill>
          <a:blip r:embed="rId3">
            <a:alphaModFix/>
          </a:blip>
          <a:stretch>
            <a:fillRect/>
          </a:stretch>
        </p:blipFill>
        <p:spPr>
          <a:xfrm>
            <a:off x="4267802" y="2097675"/>
            <a:ext cx="372884" cy="388575"/>
          </a:xfrm>
          <a:prstGeom prst="rect">
            <a:avLst/>
          </a:prstGeom>
          <a:noFill/>
          <a:ln>
            <a:noFill/>
          </a:ln>
        </p:spPr>
      </p:pic>
      <p:pic>
        <p:nvPicPr>
          <p:cNvPr id="150" name="Google Shape;150;p26"/>
          <p:cNvPicPr preferRelativeResize="0"/>
          <p:nvPr/>
        </p:nvPicPr>
        <p:blipFill>
          <a:blip r:embed="rId3">
            <a:alphaModFix/>
          </a:blip>
          <a:stretch>
            <a:fillRect/>
          </a:stretch>
        </p:blipFill>
        <p:spPr>
          <a:xfrm>
            <a:off x="4267802" y="2717225"/>
            <a:ext cx="372884" cy="388575"/>
          </a:xfrm>
          <a:prstGeom prst="rect">
            <a:avLst/>
          </a:prstGeom>
          <a:noFill/>
          <a:ln>
            <a:noFill/>
          </a:ln>
        </p:spPr>
      </p:pic>
      <p:pic>
        <p:nvPicPr>
          <p:cNvPr id="151" name="Google Shape;151;p26"/>
          <p:cNvPicPr preferRelativeResize="0"/>
          <p:nvPr/>
        </p:nvPicPr>
        <p:blipFill>
          <a:blip r:embed="rId3">
            <a:alphaModFix/>
          </a:blip>
          <a:stretch>
            <a:fillRect/>
          </a:stretch>
        </p:blipFill>
        <p:spPr>
          <a:xfrm>
            <a:off x="4267802" y="3336775"/>
            <a:ext cx="372884" cy="388575"/>
          </a:xfrm>
          <a:prstGeom prst="rect">
            <a:avLst/>
          </a:prstGeom>
          <a:noFill/>
          <a:ln>
            <a:noFill/>
          </a:ln>
        </p:spPr>
      </p:pic>
      <p:pic>
        <p:nvPicPr>
          <p:cNvPr id="152" name="Google Shape;152;p26"/>
          <p:cNvPicPr preferRelativeResize="0"/>
          <p:nvPr/>
        </p:nvPicPr>
        <p:blipFill>
          <a:blip r:embed="rId3">
            <a:alphaModFix/>
          </a:blip>
          <a:stretch>
            <a:fillRect/>
          </a:stretch>
        </p:blipFill>
        <p:spPr>
          <a:xfrm>
            <a:off x="4267802" y="4074075"/>
            <a:ext cx="372884" cy="38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27"/>
          <p:cNvGraphicFramePr/>
          <p:nvPr/>
        </p:nvGraphicFramePr>
        <p:xfrm>
          <a:off x="0" y="815250"/>
          <a:ext cx="3000000" cy="3000000"/>
        </p:xfrm>
        <a:graphic>
          <a:graphicData uri="http://schemas.openxmlformats.org/drawingml/2006/table">
            <a:tbl>
              <a:tblPr>
                <a:noFill/>
                <a:tableStyleId>{293FF521-50AB-480C-83C0-D7F4B76D21E5}</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Allow user interchangeable custom sound files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Play custom sound files from external storage</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Achieve at least four sounds layered per step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Mix minimum four sounds concurrently</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Preset and custom sounds can be mixed together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Output mixed preset and custom sounds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outputs to built-in speakers or line out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Display system sound through headphones or speakers</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None/>
                      </a:pPr>
                      <a:r>
                        <a:rPr lang="en">
                          <a:solidFill>
                            <a:schemeClr val="dk1"/>
                          </a:solidFill>
                        </a:rPr>
                        <a:t>Device under the </a:t>
                      </a:r>
                      <a:r>
                        <a:rPr lang="en">
                          <a:solidFill>
                            <a:schemeClr val="dk1"/>
                          </a:solidFill>
                        </a:rPr>
                        <a:t>dimensions</a:t>
                      </a:r>
                      <a:r>
                        <a:rPr lang="en">
                          <a:solidFill>
                            <a:schemeClr val="dk1"/>
                          </a:solidFill>
                        </a:rPr>
                        <a:t> of a large tablet</a:t>
                      </a:r>
                      <a:endParaRPr>
                        <a:solidFill>
                          <a:schemeClr val="dk1"/>
                        </a:solidFill>
                      </a:endParaRPr>
                    </a:p>
                    <a:p>
                      <a:pPr indent="0" lvl="0" marL="0" rtl="0" algn="l">
                        <a:spcBef>
                          <a:spcPts val="0"/>
                        </a:spcBef>
                        <a:spcAft>
                          <a:spcPts val="0"/>
                        </a:spcAft>
                        <a:buNone/>
                      </a:pPr>
                      <a:r>
                        <a:rPr lang="en">
                          <a:solidFill>
                            <a:schemeClr val="dk1"/>
                          </a:solidFill>
                        </a:rPr>
                        <a:t>(under 13x13 inches)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Footprint dimension comparison</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58" name="Google Shape;158;p27"/>
          <p:cNvSpPr txBox="1"/>
          <p:nvPr>
            <p:ph type="title"/>
          </p:nvPr>
        </p:nvSpPr>
        <p:spPr>
          <a:xfrm>
            <a:off x="473202" y="2047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 Cont.</a:t>
            </a:r>
            <a:endParaRPr/>
          </a:p>
        </p:txBody>
      </p:sp>
      <p:sp>
        <p:nvSpPr>
          <p:cNvPr id="159" name="Google Shape;159;p2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60" name="Google Shape;160;p2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61" name="Google Shape;161;p27"/>
          <p:cNvPicPr preferRelativeResize="0"/>
          <p:nvPr/>
        </p:nvPicPr>
        <p:blipFill>
          <a:blip r:embed="rId3">
            <a:alphaModFix/>
          </a:blip>
          <a:stretch>
            <a:fillRect/>
          </a:stretch>
        </p:blipFill>
        <p:spPr>
          <a:xfrm>
            <a:off x="4276927" y="1318925"/>
            <a:ext cx="372884" cy="388575"/>
          </a:xfrm>
          <a:prstGeom prst="rect">
            <a:avLst/>
          </a:prstGeom>
          <a:noFill/>
          <a:ln>
            <a:noFill/>
          </a:ln>
        </p:spPr>
      </p:pic>
      <p:pic>
        <p:nvPicPr>
          <p:cNvPr id="162" name="Google Shape;162;p27"/>
          <p:cNvPicPr preferRelativeResize="0"/>
          <p:nvPr/>
        </p:nvPicPr>
        <p:blipFill>
          <a:blip r:embed="rId3">
            <a:alphaModFix/>
          </a:blip>
          <a:stretch>
            <a:fillRect/>
          </a:stretch>
        </p:blipFill>
        <p:spPr>
          <a:xfrm>
            <a:off x="4276927" y="1765050"/>
            <a:ext cx="372884" cy="388575"/>
          </a:xfrm>
          <a:prstGeom prst="rect">
            <a:avLst/>
          </a:prstGeom>
          <a:noFill/>
          <a:ln>
            <a:noFill/>
          </a:ln>
        </p:spPr>
      </p:pic>
      <p:pic>
        <p:nvPicPr>
          <p:cNvPr id="163" name="Google Shape;163;p27"/>
          <p:cNvPicPr preferRelativeResize="0"/>
          <p:nvPr/>
        </p:nvPicPr>
        <p:blipFill>
          <a:blip r:embed="rId3">
            <a:alphaModFix/>
          </a:blip>
          <a:stretch>
            <a:fillRect/>
          </a:stretch>
        </p:blipFill>
        <p:spPr>
          <a:xfrm>
            <a:off x="4276927" y="2211175"/>
            <a:ext cx="372884" cy="388575"/>
          </a:xfrm>
          <a:prstGeom prst="rect">
            <a:avLst/>
          </a:prstGeom>
          <a:noFill/>
          <a:ln>
            <a:noFill/>
          </a:ln>
        </p:spPr>
      </p:pic>
      <p:pic>
        <p:nvPicPr>
          <p:cNvPr id="164" name="Google Shape;164;p27"/>
          <p:cNvPicPr preferRelativeResize="0"/>
          <p:nvPr/>
        </p:nvPicPr>
        <p:blipFill>
          <a:blip r:embed="rId3">
            <a:alphaModFix/>
          </a:blip>
          <a:stretch>
            <a:fillRect/>
          </a:stretch>
        </p:blipFill>
        <p:spPr>
          <a:xfrm>
            <a:off x="4276927" y="2820725"/>
            <a:ext cx="372884" cy="388575"/>
          </a:xfrm>
          <a:prstGeom prst="rect">
            <a:avLst/>
          </a:prstGeom>
          <a:noFill/>
          <a:ln>
            <a:noFill/>
          </a:ln>
        </p:spPr>
      </p:pic>
      <p:pic>
        <p:nvPicPr>
          <p:cNvPr id="165" name="Google Shape;165;p27"/>
          <p:cNvPicPr preferRelativeResize="0"/>
          <p:nvPr/>
        </p:nvPicPr>
        <p:blipFill>
          <a:blip r:embed="rId3">
            <a:alphaModFix/>
          </a:blip>
          <a:stretch>
            <a:fillRect/>
          </a:stretch>
        </p:blipFill>
        <p:spPr>
          <a:xfrm>
            <a:off x="4276927" y="3430275"/>
            <a:ext cx="372884" cy="388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Demonstration of Timing Accuracy</a:t>
            </a:r>
            <a:endParaRPr sz="3250">
              <a:solidFill>
                <a:srgbClr val="881C1C"/>
              </a:solidFill>
            </a:endParaRPr>
          </a:p>
        </p:txBody>
      </p:sp>
      <p:sp>
        <p:nvSpPr>
          <p:cNvPr id="171" name="Google Shape;171;p28"/>
          <p:cNvSpPr/>
          <p:nvPr>
            <p:ph idx="2" type="chart"/>
          </p:nvPr>
        </p:nvSpPr>
        <p:spPr>
          <a:xfrm>
            <a:off x="472675" y="1381550"/>
            <a:ext cx="4464000" cy="27399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700" u="sng"/>
              <a:t>Spec: +/- 2% difference in step timing</a:t>
            </a:r>
            <a:endParaRPr b="0" sz="1700" u="sng"/>
          </a:p>
          <a:p>
            <a:pPr indent="-336550" lvl="0" marL="457200" rtl="0" algn="l">
              <a:lnSpc>
                <a:spcPct val="100000"/>
              </a:lnSpc>
              <a:spcBef>
                <a:spcPts val="1000"/>
              </a:spcBef>
              <a:spcAft>
                <a:spcPts val="0"/>
              </a:spcAft>
              <a:buSzPts val="1700"/>
              <a:buChar char="●"/>
            </a:pPr>
            <a:r>
              <a:rPr b="0" lang="en" sz="1700"/>
              <a:t>200 BPM with 6 steps/beat = 50ms / step</a:t>
            </a:r>
            <a:endParaRPr b="0" sz="1700"/>
          </a:p>
          <a:p>
            <a:pPr indent="-336550" lvl="0" marL="457200" rtl="0" algn="l">
              <a:lnSpc>
                <a:spcPct val="100000"/>
              </a:lnSpc>
              <a:spcBef>
                <a:spcPts val="0"/>
              </a:spcBef>
              <a:spcAft>
                <a:spcPts val="0"/>
              </a:spcAft>
              <a:buSzPts val="1700"/>
              <a:buChar char="●"/>
            </a:pPr>
            <a:r>
              <a:rPr b="0" lang="en" sz="1700"/>
              <a:t>Tested with oscilloscope:</a:t>
            </a:r>
            <a:endParaRPr b="0" sz="1700"/>
          </a:p>
          <a:p>
            <a:pPr indent="-336550" lvl="1" marL="914400" rtl="0" algn="l">
              <a:lnSpc>
                <a:spcPct val="100000"/>
              </a:lnSpc>
              <a:spcBef>
                <a:spcPts val="0"/>
              </a:spcBef>
              <a:spcAft>
                <a:spcPts val="0"/>
              </a:spcAft>
              <a:buSzPts val="1700"/>
              <a:buChar char="○"/>
            </a:pPr>
            <a:r>
              <a:rPr lang="en"/>
              <a:t>Assigned </a:t>
            </a:r>
            <a:r>
              <a:rPr lang="en"/>
              <a:t>staccato</a:t>
            </a:r>
            <a:r>
              <a:rPr lang="en"/>
              <a:t> sound to two consecutive steps</a:t>
            </a:r>
            <a:endParaRPr/>
          </a:p>
          <a:p>
            <a:pPr indent="-336550" lvl="1" marL="914400" rtl="0" algn="l">
              <a:lnSpc>
                <a:spcPct val="100000"/>
              </a:lnSpc>
              <a:spcBef>
                <a:spcPts val="0"/>
              </a:spcBef>
              <a:spcAft>
                <a:spcPts val="0"/>
              </a:spcAft>
              <a:buSzPts val="1700"/>
              <a:buChar char="○"/>
            </a:pPr>
            <a:r>
              <a:rPr lang="en"/>
              <a:t>Measured delay between peaks</a:t>
            </a:r>
            <a:endParaRPr/>
          </a:p>
          <a:p>
            <a:pPr indent="-336550" lvl="1" marL="914400" rtl="0" algn="l">
              <a:lnSpc>
                <a:spcPct val="100000"/>
              </a:lnSpc>
              <a:spcBef>
                <a:spcPts val="0"/>
              </a:spcBef>
              <a:spcAft>
                <a:spcPts val="0"/>
              </a:spcAft>
              <a:buSzPts val="1700"/>
              <a:buChar char="○"/>
            </a:pPr>
            <a:r>
              <a:rPr lang="en"/>
              <a:t>51ms / step =&gt; </a:t>
            </a:r>
            <a:r>
              <a:rPr lang="en"/>
              <a:t>196 BPM</a:t>
            </a:r>
            <a:endParaRPr/>
          </a:p>
          <a:p>
            <a:pPr indent="-336550" lvl="2" marL="1371600" rtl="0" algn="l">
              <a:lnSpc>
                <a:spcPct val="100000"/>
              </a:lnSpc>
              <a:spcBef>
                <a:spcPts val="0"/>
              </a:spcBef>
              <a:spcAft>
                <a:spcPts val="0"/>
              </a:spcAft>
              <a:buSzPts val="1700"/>
              <a:buChar char="■"/>
            </a:pPr>
            <a:r>
              <a:rPr b="1" lang="en" sz="1700"/>
              <a:t>2% difference</a:t>
            </a:r>
            <a:endParaRPr b="1" sz="1700"/>
          </a:p>
        </p:txBody>
      </p:sp>
      <p:sp>
        <p:nvSpPr>
          <p:cNvPr id="172" name="Google Shape;172;p2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73" name="Google Shape;173;p2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74" name="Google Shape;174;p28"/>
          <p:cNvPicPr preferRelativeResize="0"/>
          <p:nvPr/>
        </p:nvPicPr>
        <p:blipFill>
          <a:blip r:embed="rId3">
            <a:alphaModFix/>
          </a:blip>
          <a:stretch>
            <a:fillRect/>
          </a:stretch>
        </p:blipFill>
        <p:spPr>
          <a:xfrm>
            <a:off x="4936799" y="1189063"/>
            <a:ext cx="3942974" cy="295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ct val="33333"/>
              <a:buFont typeface="Arial"/>
              <a:buNone/>
            </a:pPr>
            <a:r>
              <a:rPr lang="en"/>
              <a:t>Demonstration of Timing Accuracy Cont.</a:t>
            </a:r>
            <a:endParaRPr/>
          </a:p>
        </p:txBody>
      </p:sp>
      <p:sp>
        <p:nvSpPr>
          <p:cNvPr id="180" name="Google Shape;180;p29"/>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u="sng"/>
              <a:t>Spec: BPM adjusted with potentiometer</a:t>
            </a:r>
            <a:endParaRPr b="0" u="sng"/>
          </a:p>
          <a:p>
            <a:pPr indent="-355600" lvl="0" marL="457200" rtl="0" algn="l">
              <a:spcBef>
                <a:spcPts val="800"/>
              </a:spcBef>
              <a:spcAft>
                <a:spcPts val="0"/>
              </a:spcAft>
              <a:buSzPts val="2000"/>
              <a:buChar char="●"/>
            </a:pPr>
            <a:r>
              <a:rPr b="0" lang="en"/>
              <a:t>100 BPM w/ 6 steps = 100ms / step</a:t>
            </a:r>
            <a:endParaRPr b="0"/>
          </a:p>
          <a:p>
            <a:pPr indent="-336550" lvl="1" marL="914400" rtl="0" algn="l">
              <a:spcBef>
                <a:spcPts val="0"/>
              </a:spcBef>
              <a:spcAft>
                <a:spcPts val="0"/>
              </a:spcAft>
              <a:buSzPts val="1700"/>
              <a:buChar char="○"/>
            </a:pPr>
            <a:r>
              <a:rPr lang="en"/>
              <a:t>Tested: 101ms / step = 99 BPM =&gt; </a:t>
            </a:r>
            <a:r>
              <a:rPr b="1" lang="en"/>
              <a:t>1% difference</a:t>
            </a:r>
            <a:endParaRPr b="1"/>
          </a:p>
          <a:p>
            <a:pPr indent="-355600" lvl="0" marL="457200" rtl="0" algn="l">
              <a:spcBef>
                <a:spcPts val="0"/>
              </a:spcBef>
              <a:spcAft>
                <a:spcPts val="0"/>
              </a:spcAft>
              <a:buSzPts val="2000"/>
              <a:buChar char="●"/>
            </a:pPr>
            <a:r>
              <a:rPr b="0" lang="en"/>
              <a:t>50 BPM w/ 6 steps = 200ms / step</a:t>
            </a:r>
            <a:endParaRPr b="0"/>
          </a:p>
          <a:p>
            <a:pPr indent="-336550" lvl="1" marL="914400" rtl="0" algn="l">
              <a:lnSpc>
                <a:spcPct val="100000"/>
              </a:lnSpc>
              <a:spcBef>
                <a:spcPts val="0"/>
              </a:spcBef>
              <a:spcAft>
                <a:spcPts val="0"/>
              </a:spcAft>
              <a:buSzPts val="1700"/>
              <a:buChar char="○"/>
            </a:pPr>
            <a:r>
              <a:rPr lang="en"/>
              <a:t>Tested: 200 ms / step </a:t>
            </a:r>
            <a:endParaRPr/>
          </a:p>
          <a:p>
            <a:pPr indent="0" lvl="0" marL="914400" rtl="0" algn="l">
              <a:lnSpc>
                <a:spcPct val="100000"/>
              </a:lnSpc>
              <a:spcBef>
                <a:spcPts val="800"/>
              </a:spcBef>
              <a:spcAft>
                <a:spcPts val="0"/>
              </a:spcAft>
              <a:buNone/>
            </a:pPr>
            <a:r>
              <a:rPr b="0" lang="en" sz="1700"/>
              <a:t>= 50 BPM </a:t>
            </a:r>
            <a:endParaRPr b="0" sz="1700"/>
          </a:p>
          <a:p>
            <a:pPr indent="0" lvl="0" marL="914400" rtl="0" algn="l">
              <a:lnSpc>
                <a:spcPct val="100000"/>
              </a:lnSpc>
              <a:spcBef>
                <a:spcPts val="800"/>
              </a:spcBef>
              <a:spcAft>
                <a:spcPts val="0"/>
              </a:spcAft>
              <a:buNone/>
            </a:pPr>
            <a:r>
              <a:rPr b="0" lang="en" sz="1700"/>
              <a:t>=&gt;</a:t>
            </a:r>
            <a:r>
              <a:rPr lang="en" sz="1700"/>
              <a:t> </a:t>
            </a:r>
            <a:r>
              <a:rPr b="1" lang="en" sz="1700"/>
              <a:t>0% difference</a:t>
            </a:r>
            <a:endParaRPr b="1" sz="1700"/>
          </a:p>
        </p:txBody>
      </p:sp>
      <p:sp>
        <p:nvSpPr>
          <p:cNvPr id="181" name="Google Shape;181;p2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82" name="Google Shape;182;p2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183" name="Google Shape;183;p29"/>
          <p:cNvPicPr preferRelativeResize="0"/>
          <p:nvPr/>
        </p:nvPicPr>
        <p:blipFill>
          <a:blip r:embed="rId3">
            <a:alphaModFix/>
          </a:blip>
          <a:stretch>
            <a:fillRect/>
          </a:stretch>
        </p:blipFill>
        <p:spPr>
          <a:xfrm>
            <a:off x="3688750" y="2423538"/>
            <a:ext cx="2649075" cy="1986800"/>
          </a:xfrm>
          <a:prstGeom prst="rect">
            <a:avLst/>
          </a:prstGeom>
          <a:noFill/>
          <a:ln>
            <a:noFill/>
          </a:ln>
        </p:spPr>
      </p:pic>
      <p:pic>
        <p:nvPicPr>
          <p:cNvPr id="184" name="Google Shape;184;p29"/>
          <p:cNvPicPr preferRelativeResize="0"/>
          <p:nvPr/>
        </p:nvPicPr>
        <p:blipFill>
          <a:blip r:embed="rId4">
            <a:alphaModFix/>
          </a:blip>
          <a:stretch>
            <a:fillRect/>
          </a:stretch>
        </p:blipFill>
        <p:spPr>
          <a:xfrm>
            <a:off x="6337825" y="2423550"/>
            <a:ext cx="2649075" cy="198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